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arelia" charset="1" panose="00000500000000000000"/>
      <p:regular r:id="rId16"/>
    </p:embeddedFont>
    <p:embeddedFont>
      <p:font typeface="Tangerine Bold" charset="1" panose="02000000000000000000"/>
      <p:regular r:id="rId17"/>
    </p:embeddedFont>
    <p:embeddedFont>
      <p:font typeface="Glacial Indifference"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12.png" Type="http://schemas.openxmlformats.org/officeDocument/2006/relationships/image"/><Relationship Id="rId12" Target="../media/image16.jpeg" Type="http://schemas.openxmlformats.org/officeDocument/2006/relationships/image"/><Relationship Id="rId2" Target="../media/image1.jpe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2.jpeg" Type="http://schemas.openxmlformats.org/officeDocument/2006/relationships/image"/><Relationship Id="rId6" Target="../media/image3.png" Type="http://schemas.openxmlformats.org/officeDocument/2006/relationships/image"/><Relationship Id="rId7" Target="../media/image4.jpe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13" Target="../media/image12.png" Type="http://schemas.openxmlformats.org/officeDocument/2006/relationships/image"/><Relationship Id="rId14" Target="../media/image8.png" Type="http://schemas.openxmlformats.org/officeDocument/2006/relationships/image"/><Relationship Id="rId15" Target="../media/image9.png" Type="http://schemas.openxmlformats.org/officeDocument/2006/relationships/image"/><Relationship Id="rId16" Target="../media/image22.jpeg" Type="http://schemas.openxmlformats.org/officeDocument/2006/relationships/image"/><Relationship Id="rId2" Target="../media/image1.jpeg" Type="http://schemas.openxmlformats.org/officeDocument/2006/relationships/image"/><Relationship Id="rId3" Target="../media/image4.jpe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17.png" Type="http://schemas.openxmlformats.org/officeDocument/2006/relationships/image"/><Relationship Id="rId8" Target="../media/image7.pn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17.png" Type="http://schemas.openxmlformats.org/officeDocument/2006/relationships/image"/><Relationship Id="rId8" Target="../media/image23.pn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4.jpeg" Type="http://schemas.openxmlformats.org/officeDocument/2006/relationships/image"/><Relationship Id="rId5" Target="../media/image3.png" Type="http://schemas.openxmlformats.org/officeDocument/2006/relationships/image"/><Relationship Id="rId6" Target="../media/image7.png" Type="http://schemas.openxmlformats.org/officeDocument/2006/relationships/image"/><Relationship Id="rId7"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27.jpeg" Type="http://schemas.openxmlformats.org/officeDocument/2006/relationships/image"/><Relationship Id="rId12" Target="../media/image10.png" Type="http://schemas.openxmlformats.org/officeDocument/2006/relationships/image"/><Relationship Id="rId13" Target="../media/image9.png" Type="http://schemas.openxmlformats.org/officeDocument/2006/relationships/image"/><Relationship Id="rId14" Target="../media/image28.jpeg" Type="http://schemas.openxmlformats.org/officeDocument/2006/relationships/image"/><Relationship Id="rId15" Target="../media/image29.jpeg" Type="http://schemas.openxmlformats.org/officeDocument/2006/relationships/image"/><Relationship Id="rId16" Target="../media/image30.jpeg" Type="http://schemas.openxmlformats.org/officeDocument/2006/relationships/image"/><Relationship Id="rId2" Target="../media/image1.jpeg" Type="http://schemas.openxmlformats.org/officeDocument/2006/relationships/image"/><Relationship Id="rId3" Target="../media/image4.jpe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24.png" Type="http://schemas.openxmlformats.org/officeDocument/2006/relationships/image"/><Relationship Id="rId8" Target="../media/image18.png" Type="http://schemas.openxmlformats.org/officeDocument/2006/relationships/image"/><Relationship Id="rId9" Target="../media/image2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17.png" Type="http://schemas.openxmlformats.org/officeDocument/2006/relationships/image"/><Relationship Id="rId8" Target="../media/image23.pn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4.jpeg" Type="http://schemas.openxmlformats.org/officeDocument/2006/relationships/image"/><Relationship Id="rId5" Target="../media/image3.png" Type="http://schemas.openxmlformats.org/officeDocument/2006/relationships/image"/><Relationship Id="rId6" Target="../media/image7.png" Type="http://schemas.openxmlformats.org/officeDocument/2006/relationships/image"/><Relationship Id="rId7"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275401">
            <a:off x="3222365" y="963515"/>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2183834">
            <a:off x="2786027" y="2157359"/>
            <a:ext cx="9169826" cy="6350954"/>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10101156">
            <a:off x="10789186" y="1079477"/>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7"/>
              <a:stretch>
                <a:fillRect l="-4322" t="-3535" r="-518" b="0"/>
              </a:stretch>
            </a:blipFill>
          </p:spPr>
        </p:sp>
      </p:grpSp>
      <p:sp>
        <p:nvSpPr>
          <p:cNvPr name="Freeform 12" id="12"/>
          <p:cNvSpPr/>
          <p:nvPr/>
        </p:nvSpPr>
        <p:spPr>
          <a:xfrm flipH="false" flipV="false" rot="-296991">
            <a:off x="3055702" y="1435689"/>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8"/>
            <a:stretch>
              <a:fillRect l="0" t="0" r="0" b="0"/>
            </a:stretch>
          </a:blipFill>
        </p:spPr>
      </p:sp>
      <p:sp>
        <p:nvSpPr>
          <p:cNvPr name="Freeform 13" id="13"/>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9"/>
            <a:stretch>
              <a:fillRect l="0" t="0" r="0" b="0"/>
            </a:stretch>
          </a:blipFill>
        </p:spPr>
      </p:sp>
      <p:sp>
        <p:nvSpPr>
          <p:cNvPr name="Freeform 14" id="14"/>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0"/>
            <a:stretch>
              <a:fillRect l="0" t="0" r="0" b="0"/>
            </a:stretch>
          </a:blipFill>
        </p:spPr>
      </p:sp>
      <p:sp>
        <p:nvSpPr>
          <p:cNvPr name="Freeform 15" id="15"/>
          <p:cNvSpPr/>
          <p:nvPr/>
        </p:nvSpPr>
        <p:spPr>
          <a:xfrm flipH="false" flipV="false" rot="1025603">
            <a:off x="-1458512" y="7218919"/>
            <a:ext cx="4019186" cy="6136162"/>
          </a:xfrm>
          <a:custGeom>
            <a:avLst/>
            <a:gdLst/>
            <a:ahLst/>
            <a:cxnLst/>
            <a:rect r="r" b="b" t="t" l="l"/>
            <a:pathLst>
              <a:path h="6136162" w="4019186">
                <a:moveTo>
                  <a:pt x="0" y="0"/>
                </a:moveTo>
                <a:lnTo>
                  <a:pt x="4019186" y="0"/>
                </a:lnTo>
                <a:lnTo>
                  <a:pt x="4019186" y="6136162"/>
                </a:lnTo>
                <a:lnTo>
                  <a:pt x="0" y="6136162"/>
                </a:lnTo>
                <a:lnTo>
                  <a:pt x="0" y="0"/>
                </a:lnTo>
                <a:close/>
              </a:path>
            </a:pathLst>
          </a:custGeom>
          <a:blipFill>
            <a:blip r:embed="rId11"/>
            <a:stretch>
              <a:fillRect l="0" t="0" r="0" b="0"/>
            </a:stretch>
          </a:blipFill>
        </p:spPr>
      </p:sp>
      <p:sp>
        <p:nvSpPr>
          <p:cNvPr name="Freeform 16" id="16"/>
          <p:cNvSpPr/>
          <p:nvPr/>
        </p:nvSpPr>
        <p:spPr>
          <a:xfrm flipH="false" flipV="false" rot="-160405">
            <a:off x="15845490" y="7257103"/>
            <a:ext cx="3507936" cy="4278879"/>
          </a:xfrm>
          <a:custGeom>
            <a:avLst/>
            <a:gdLst/>
            <a:ahLst/>
            <a:cxnLst/>
            <a:rect r="r" b="b" t="t" l="l"/>
            <a:pathLst>
              <a:path h="4278879" w="3507936">
                <a:moveTo>
                  <a:pt x="0" y="0"/>
                </a:moveTo>
                <a:lnTo>
                  <a:pt x="3507935" y="0"/>
                </a:lnTo>
                <a:lnTo>
                  <a:pt x="3507935" y="4278879"/>
                </a:lnTo>
                <a:lnTo>
                  <a:pt x="0" y="4278879"/>
                </a:lnTo>
                <a:lnTo>
                  <a:pt x="0" y="0"/>
                </a:lnTo>
                <a:close/>
              </a:path>
            </a:pathLst>
          </a:custGeom>
          <a:blipFill>
            <a:blip r:embed="rId12"/>
            <a:stretch>
              <a:fillRect l="0" t="0" r="0" b="0"/>
            </a:stretch>
          </a:blipFill>
        </p:spPr>
      </p:sp>
      <p:sp>
        <p:nvSpPr>
          <p:cNvPr name="TextBox 17" id="17"/>
          <p:cNvSpPr txBox="true"/>
          <p:nvPr/>
        </p:nvSpPr>
        <p:spPr>
          <a:xfrm rot="-295103">
            <a:off x="3742450" y="3128509"/>
            <a:ext cx="11049977" cy="2702041"/>
          </a:xfrm>
          <a:prstGeom prst="rect">
            <a:avLst/>
          </a:prstGeom>
        </p:spPr>
        <p:txBody>
          <a:bodyPr anchor="t" rtlCol="false" tIns="0" lIns="0" bIns="0" rIns="0">
            <a:spAutoFit/>
          </a:bodyPr>
          <a:lstStyle/>
          <a:p>
            <a:pPr algn="ctr">
              <a:lnSpc>
                <a:spcPts val="10379"/>
              </a:lnSpc>
            </a:pPr>
            <a:r>
              <a:rPr lang="en-US" sz="10591">
                <a:solidFill>
                  <a:srgbClr val="605048"/>
                </a:solidFill>
                <a:latin typeface="Carelia"/>
                <a:ea typeface="Carelia"/>
                <a:cs typeface="Carelia"/>
                <a:sym typeface="Carelia"/>
              </a:rPr>
              <a:t>Pensamiento de Lutero</a:t>
            </a:r>
          </a:p>
        </p:txBody>
      </p:sp>
      <p:sp>
        <p:nvSpPr>
          <p:cNvPr name="TextBox 18" id="18"/>
          <p:cNvSpPr txBox="true"/>
          <p:nvPr/>
        </p:nvSpPr>
        <p:spPr>
          <a:xfrm rot="-316139">
            <a:off x="4467905" y="5604512"/>
            <a:ext cx="8957427" cy="2176236"/>
          </a:xfrm>
          <a:prstGeom prst="rect">
            <a:avLst/>
          </a:prstGeom>
        </p:spPr>
        <p:txBody>
          <a:bodyPr anchor="t" rtlCol="false" tIns="0" lIns="0" bIns="0" rIns="0">
            <a:spAutoFit/>
          </a:bodyPr>
          <a:lstStyle/>
          <a:p>
            <a:pPr algn="ctr">
              <a:lnSpc>
                <a:spcPts val="8767"/>
              </a:lnSpc>
            </a:pPr>
            <a:r>
              <a:rPr lang="en-US" b="true" sz="6088" spc="60">
                <a:solidFill>
                  <a:srgbClr val="605048"/>
                </a:solidFill>
                <a:latin typeface="Tangerine Bold"/>
                <a:ea typeface="Tangerine Bold"/>
                <a:cs typeface="Tangerine Bold"/>
                <a:sym typeface="Tangerine Bold"/>
              </a:rPr>
              <a:t>Ana Paulina López Valenzuela </a:t>
            </a:r>
          </a:p>
          <a:p>
            <a:pPr algn="ctr">
              <a:lnSpc>
                <a:spcPts val="8767"/>
              </a:lnSpc>
            </a:pPr>
            <a:r>
              <a:rPr lang="en-US" b="true" sz="6088" spc="60">
                <a:solidFill>
                  <a:srgbClr val="605048"/>
                </a:solidFill>
                <a:latin typeface="Tangerine Bold"/>
                <a:ea typeface="Tangerine Bold"/>
                <a:cs typeface="Tangerine Bold"/>
                <a:sym typeface="Tangerine Bold"/>
              </a:rPr>
              <a:t>Cobat 17</a:t>
            </a:r>
          </a:p>
        </p:txBody>
      </p:sp>
      <p:sp>
        <p:nvSpPr>
          <p:cNvPr name="Freeform 19" id="19"/>
          <p:cNvSpPr/>
          <p:nvPr/>
        </p:nvSpPr>
        <p:spPr>
          <a:xfrm flipH="false" flipV="false" rot="-6273966">
            <a:off x="15633257" y="879567"/>
            <a:ext cx="5117166" cy="1272895"/>
          </a:xfrm>
          <a:custGeom>
            <a:avLst/>
            <a:gdLst/>
            <a:ahLst/>
            <a:cxnLst/>
            <a:rect r="r" b="b" t="t" l="l"/>
            <a:pathLst>
              <a:path h="1272895" w="5117166">
                <a:moveTo>
                  <a:pt x="0" y="0"/>
                </a:moveTo>
                <a:lnTo>
                  <a:pt x="5117166" y="0"/>
                </a:lnTo>
                <a:lnTo>
                  <a:pt x="5117166" y="1272895"/>
                </a:lnTo>
                <a:lnTo>
                  <a:pt x="0" y="1272895"/>
                </a:lnTo>
                <a:lnTo>
                  <a:pt x="0" y="0"/>
                </a:lnTo>
                <a:close/>
              </a:path>
            </a:pathLst>
          </a:custGeom>
          <a:blipFill>
            <a:blip r:embed="rId9"/>
            <a:stretch>
              <a:fillRect l="0" t="0" r="0" b="0"/>
            </a:stretch>
          </a:blipFill>
        </p:spPr>
      </p:sp>
      <p:sp>
        <p:nvSpPr>
          <p:cNvPr name="Freeform 20" id="20"/>
          <p:cNvSpPr/>
          <p:nvPr/>
        </p:nvSpPr>
        <p:spPr>
          <a:xfrm flipH="false" flipV="false" rot="27259">
            <a:off x="8362120" y="1519537"/>
            <a:ext cx="891928" cy="908972"/>
          </a:xfrm>
          <a:custGeom>
            <a:avLst/>
            <a:gdLst/>
            <a:ahLst/>
            <a:cxnLst/>
            <a:rect r="r" b="b" t="t" l="l"/>
            <a:pathLst>
              <a:path h="908972" w="891928">
                <a:moveTo>
                  <a:pt x="0" y="0"/>
                </a:moveTo>
                <a:lnTo>
                  <a:pt x="891929" y="0"/>
                </a:lnTo>
                <a:lnTo>
                  <a:pt x="891929" y="908971"/>
                </a:lnTo>
                <a:lnTo>
                  <a:pt x="0" y="908971"/>
                </a:lnTo>
                <a:lnTo>
                  <a:pt x="0" y="0"/>
                </a:lnTo>
                <a:close/>
              </a:path>
            </a:pathLst>
          </a:custGeom>
          <a:blipFill>
            <a:blip r:embed="rId1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275401">
            <a:off x="3222365" y="963515"/>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2183834">
            <a:off x="2786027" y="2157359"/>
            <a:ext cx="9169826" cy="6350954"/>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10101156">
            <a:off x="10789186" y="1079477"/>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7"/>
              <a:stretch>
                <a:fillRect l="-4322" t="-3535" r="-518" b="0"/>
              </a:stretch>
            </a:blipFill>
          </p:spPr>
        </p:sp>
      </p:grpSp>
      <p:sp>
        <p:nvSpPr>
          <p:cNvPr name="Freeform 12" id="12"/>
          <p:cNvSpPr/>
          <p:nvPr/>
        </p:nvSpPr>
        <p:spPr>
          <a:xfrm flipH="false" flipV="false" rot="-296991">
            <a:off x="3055702" y="1435689"/>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8"/>
            <a:stretch>
              <a:fillRect l="0" t="0" r="0" b="0"/>
            </a:stretch>
          </a:blipFill>
        </p:spPr>
      </p:sp>
      <p:sp>
        <p:nvSpPr>
          <p:cNvPr name="Freeform 13" id="13"/>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9"/>
            <a:stretch>
              <a:fillRect l="0" t="0" r="0" b="0"/>
            </a:stretch>
          </a:blipFill>
        </p:spPr>
      </p:sp>
      <p:sp>
        <p:nvSpPr>
          <p:cNvPr name="Freeform 14" id="14"/>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0"/>
            <a:stretch>
              <a:fillRect l="0" t="0" r="0" b="0"/>
            </a:stretch>
          </a:blipFill>
        </p:spPr>
      </p:sp>
      <p:sp>
        <p:nvSpPr>
          <p:cNvPr name="Freeform 15" id="15"/>
          <p:cNvSpPr/>
          <p:nvPr/>
        </p:nvSpPr>
        <p:spPr>
          <a:xfrm flipH="false" flipV="false" rot="1025603">
            <a:off x="-1458512" y="7218919"/>
            <a:ext cx="4019186" cy="6136162"/>
          </a:xfrm>
          <a:custGeom>
            <a:avLst/>
            <a:gdLst/>
            <a:ahLst/>
            <a:cxnLst/>
            <a:rect r="r" b="b" t="t" l="l"/>
            <a:pathLst>
              <a:path h="6136162" w="4019186">
                <a:moveTo>
                  <a:pt x="0" y="0"/>
                </a:moveTo>
                <a:lnTo>
                  <a:pt x="4019186" y="0"/>
                </a:lnTo>
                <a:lnTo>
                  <a:pt x="4019186" y="6136162"/>
                </a:lnTo>
                <a:lnTo>
                  <a:pt x="0" y="6136162"/>
                </a:lnTo>
                <a:lnTo>
                  <a:pt x="0" y="0"/>
                </a:lnTo>
                <a:close/>
              </a:path>
            </a:pathLst>
          </a:custGeom>
          <a:blipFill>
            <a:blip r:embed="rId11"/>
            <a:stretch>
              <a:fillRect l="0" t="0" r="0" b="0"/>
            </a:stretch>
          </a:blipFill>
        </p:spPr>
      </p:sp>
      <p:sp>
        <p:nvSpPr>
          <p:cNvPr name="Freeform 16" id="16"/>
          <p:cNvSpPr/>
          <p:nvPr/>
        </p:nvSpPr>
        <p:spPr>
          <a:xfrm flipH="false" flipV="false" rot="0">
            <a:off x="15623574" y="7528621"/>
            <a:ext cx="3318508" cy="4047821"/>
          </a:xfrm>
          <a:custGeom>
            <a:avLst/>
            <a:gdLst/>
            <a:ahLst/>
            <a:cxnLst/>
            <a:rect r="r" b="b" t="t" l="l"/>
            <a:pathLst>
              <a:path h="4047821" w="3318508">
                <a:moveTo>
                  <a:pt x="0" y="0"/>
                </a:moveTo>
                <a:lnTo>
                  <a:pt x="3318509" y="0"/>
                </a:lnTo>
                <a:lnTo>
                  <a:pt x="3318509" y="4047821"/>
                </a:lnTo>
                <a:lnTo>
                  <a:pt x="0" y="4047821"/>
                </a:lnTo>
                <a:lnTo>
                  <a:pt x="0" y="0"/>
                </a:lnTo>
                <a:close/>
              </a:path>
            </a:pathLst>
          </a:custGeom>
          <a:blipFill>
            <a:blip r:embed="rId12"/>
            <a:stretch>
              <a:fillRect l="0" t="0" r="0" b="0"/>
            </a:stretch>
          </a:blipFill>
        </p:spPr>
      </p:sp>
      <p:sp>
        <p:nvSpPr>
          <p:cNvPr name="TextBox 17" id="17"/>
          <p:cNvSpPr txBox="true"/>
          <p:nvPr/>
        </p:nvSpPr>
        <p:spPr>
          <a:xfrm rot="-295103">
            <a:off x="5270432" y="2486339"/>
            <a:ext cx="7771636" cy="5188068"/>
          </a:xfrm>
          <a:prstGeom prst="rect">
            <a:avLst/>
          </a:prstGeom>
        </p:spPr>
        <p:txBody>
          <a:bodyPr anchor="t" rtlCol="false" tIns="0" lIns="0" bIns="0" rIns="0">
            <a:spAutoFit/>
          </a:bodyPr>
          <a:lstStyle/>
          <a:p>
            <a:pPr algn="ctr">
              <a:lnSpc>
                <a:spcPts val="13374"/>
              </a:lnSpc>
            </a:pPr>
            <a:r>
              <a:rPr lang="en-US" sz="13647">
                <a:solidFill>
                  <a:srgbClr val="605048"/>
                </a:solidFill>
                <a:latin typeface="Carelia"/>
                <a:ea typeface="Carelia"/>
                <a:cs typeface="Carelia"/>
                <a:sym typeface="Carelia"/>
              </a:rPr>
              <a:t>Gracias por su atención </a:t>
            </a:r>
          </a:p>
        </p:txBody>
      </p:sp>
      <p:sp>
        <p:nvSpPr>
          <p:cNvPr name="Freeform 18" id="18"/>
          <p:cNvSpPr/>
          <p:nvPr/>
        </p:nvSpPr>
        <p:spPr>
          <a:xfrm flipH="false" flipV="false" rot="27259">
            <a:off x="8362120" y="1566278"/>
            <a:ext cx="891928" cy="908972"/>
          </a:xfrm>
          <a:custGeom>
            <a:avLst/>
            <a:gdLst/>
            <a:ahLst/>
            <a:cxnLst/>
            <a:rect r="r" b="b" t="t" l="l"/>
            <a:pathLst>
              <a:path h="908972" w="891928">
                <a:moveTo>
                  <a:pt x="0" y="0"/>
                </a:moveTo>
                <a:lnTo>
                  <a:pt x="891929" y="0"/>
                </a:lnTo>
                <a:lnTo>
                  <a:pt x="891929" y="908971"/>
                </a:lnTo>
                <a:lnTo>
                  <a:pt x="0" y="908971"/>
                </a:lnTo>
                <a:lnTo>
                  <a:pt x="0" y="0"/>
                </a:lnTo>
                <a:close/>
              </a:path>
            </a:pathLst>
          </a:custGeom>
          <a:blipFill>
            <a:blip r:embed="rId1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6" id="6"/>
          <p:cNvGrpSpPr>
            <a:grpSpLocks noChangeAspect="true"/>
          </p:cNvGrpSpPr>
          <p:nvPr/>
        </p:nvGrpSpPr>
        <p:grpSpPr>
          <a:xfrm rot="-4946767">
            <a:off x="-2553911" y="546196"/>
            <a:ext cx="14011226" cy="9704071"/>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0" r="0" b="0"/>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name="Group 9" id="9"/>
          <p:cNvGrpSpPr>
            <a:grpSpLocks noChangeAspect="true"/>
          </p:cNvGrpSpPr>
          <p:nvPr/>
        </p:nvGrpSpPr>
        <p:grpSpPr>
          <a:xfrm rot="6375558">
            <a:off x="580266" y="-1593540"/>
            <a:ext cx="5260564" cy="7819303"/>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12" id="12"/>
          <p:cNvGrpSpPr>
            <a:grpSpLocks noChangeAspect="true"/>
          </p:cNvGrpSpPr>
          <p:nvPr/>
        </p:nvGrpSpPr>
        <p:grpSpPr>
          <a:xfrm rot="-7307119">
            <a:off x="-767933" y="2977766"/>
            <a:ext cx="10902197" cy="7550781"/>
            <a:chOff x="0" y="0"/>
            <a:chExt cx="3429000" cy="2374900"/>
          </a:xfrm>
        </p:grpSpPr>
        <p:sp>
          <p:nvSpPr>
            <p:cNvPr name="Freeform 13" id="13"/>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l="0" t="-278" r="0" b="-278"/>
              </a:stretch>
            </a:blipFill>
          </p:spPr>
        </p:sp>
        <p:sp>
          <p:nvSpPr>
            <p:cNvPr name="Freeform 14" id="14"/>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name="Freeform 15" id="15"/>
          <p:cNvSpPr/>
          <p:nvPr/>
        </p:nvSpPr>
        <p:spPr>
          <a:xfrm flipH="false" flipV="false" rot="-5420276">
            <a:off x="600455" y="1315330"/>
            <a:ext cx="9255763" cy="7961133"/>
          </a:xfrm>
          <a:custGeom>
            <a:avLst/>
            <a:gdLst/>
            <a:ahLst/>
            <a:cxnLst/>
            <a:rect r="r" b="b" t="t" l="l"/>
            <a:pathLst>
              <a:path h="7961133" w="9255763">
                <a:moveTo>
                  <a:pt x="0" y="0"/>
                </a:moveTo>
                <a:lnTo>
                  <a:pt x="9255762" y="0"/>
                </a:lnTo>
                <a:lnTo>
                  <a:pt x="9255762" y="7961132"/>
                </a:lnTo>
                <a:lnTo>
                  <a:pt x="0" y="7961132"/>
                </a:lnTo>
                <a:lnTo>
                  <a:pt x="0" y="0"/>
                </a:lnTo>
                <a:close/>
              </a:path>
            </a:pathLst>
          </a:custGeom>
          <a:blipFill>
            <a:blip r:embed="rId8"/>
            <a:stretch>
              <a:fillRect l="0" t="0" r="0" b="0"/>
            </a:stretch>
          </a:blipFill>
        </p:spPr>
      </p:sp>
      <p:sp>
        <p:nvSpPr>
          <p:cNvPr name="Freeform 16" id="16"/>
          <p:cNvSpPr/>
          <p:nvPr/>
        </p:nvSpPr>
        <p:spPr>
          <a:xfrm flipH="false" flipV="false" rot="5400000">
            <a:off x="9964425" y="2069799"/>
            <a:ext cx="7944946" cy="6147402"/>
          </a:xfrm>
          <a:custGeom>
            <a:avLst/>
            <a:gdLst/>
            <a:ahLst/>
            <a:cxnLst/>
            <a:rect r="r" b="b" t="t" l="l"/>
            <a:pathLst>
              <a:path h="6147402" w="7944946">
                <a:moveTo>
                  <a:pt x="0" y="0"/>
                </a:moveTo>
                <a:lnTo>
                  <a:pt x="7944945" y="0"/>
                </a:lnTo>
                <a:lnTo>
                  <a:pt x="7944945" y="6147402"/>
                </a:lnTo>
                <a:lnTo>
                  <a:pt x="0" y="6147402"/>
                </a:lnTo>
                <a:lnTo>
                  <a:pt x="0" y="0"/>
                </a:lnTo>
                <a:close/>
              </a:path>
            </a:pathLst>
          </a:custGeom>
          <a:blipFill>
            <a:blip r:embed="rId9"/>
            <a:stretch>
              <a:fillRect l="0" t="0" r="0" b="0"/>
            </a:stretch>
          </a:blipFill>
        </p:spPr>
      </p:sp>
      <p:sp>
        <p:nvSpPr>
          <p:cNvPr name="Freeform 17" id="17"/>
          <p:cNvSpPr/>
          <p:nvPr/>
        </p:nvSpPr>
        <p:spPr>
          <a:xfrm flipH="false" flipV="false" rot="0">
            <a:off x="11272719" y="1576062"/>
            <a:ext cx="5338419" cy="7151470"/>
          </a:xfrm>
          <a:custGeom>
            <a:avLst/>
            <a:gdLst/>
            <a:ahLst/>
            <a:cxnLst/>
            <a:rect r="r" b="b" t="t" l="l"/>
            <a:pathLst>
              <a:path h="7151470" w="5338419">
                <a:moveTo>
                  <a:pt x="0" y="0"/>
                </a:moveTo>
                <a:lnTo>
                  <a:pt x="5338419" y="0"/>
                </a:lnTo>
                <a:lnTo>
                  <a:pt x="5338419" y="7151469"/>
                </a:lnTo>
                <a:lnTo>
                  <a:pt x="0" y="7151469"/>
                </a:lnTo>
                <a:lnTo>
                  <a:pt x="0" y="0"/>
                </a:lnTo>
                <a:close/>
              </a:path>
            </a:pathLst>
          </a:custGeom>
          <a:blipFill>
            <a:blip r:embed="rId10"/>
            <a:stretch>
              <a:fillRect l="-9139" t="0" r="0" b="-22397"/>
            </a:stretch>
          </a:blipFill>
        </p:spPr>
      </p:sp>
      <p:sp>
        <p:nvSpPr>
          <p:cNvPr name="Freeform 18" id="18"/>
          <p:cNvSpPr/>
          <p:nvPr/>
        </p:nvSpPr>
        <p:spPr>
          <a:xfrm flipH="false" flipV="false" rot="27259">
            <a:off x="4455292" y="574214"/>
            <a:ext cx="891928" cy="908972"/>
          </a:xfrm>
          <a:custGeom>
            <a:avLst/>
            <a:gdLst/>
            <a:ahLst/>
            <a:cxnLst/>
            <a:rect r="r" b="b" t="t" l="l"/>
            <a:pathLst>
              <a:path h="908972" w="891928">
                <a:moveTo>
                  <a:pt x="0" y="0"/>
                </a:moveTo>
                <a:lnTo>
                  <a:pt x="891928" y="0"/>
                </a:lnTo>
                <a:lnTo>
                  <a:pt x="891928" y="908972"/>
                </a:lnTo>
                <a:lnTo>
                  <a:pt x="0" y="908972"/>
                </a:lnTo>
                <a:lnTo>
                  <a:pt x="0" y="0"/>
                </a:lnTo>
                <a:close/>
              </a:path>
            </a:pathLst>
          </a:custGeom>
          <a:blipFill>
            <a:blip r:embed="rId11"/>
            <a:stretch>
              <a:fillRect l="0" t="0" r="0" b="0"/>
            </a:stretch>
          </a:blipFill>
        </p:spPr>
      </p:sp>
      <p:sp>
        <p:nvSpPr>
          <p:cNvPr name="Freeform 19" id="19"/>
          <p:cNvSpPr/>
          <p:nvPr/>
        </p:nvSpPr>
        <p:spPr>
          <a:xfrm flipH="false" flipV="false" rot="0">
            <a:off x="11272719" y="1486708"/>
            <a:ext cx="5338419" cy="7240824"/>
          </a:xfrm>
          <a:custGeom>
            <a:avLst/>
            <a:gdLst/>
            <a:ahLst/>
            <a:cxnLst/>
            <a:rect r="r" b="b" t="t" l="l"/>
            <a:pathLst>
              <a:path h="7240824" w="5338419">
                <a:moveTo>
                  <a:pt x="0" y="0"/>
                </a:moveTo>
                <a:lnTo>
                  <a:pt x="5338419" y="0"/>
                </a:lnTo>
                <a:lnTo>
                  <a:pt x="5338419" y="7240823"/>
                </a:lnTo>
                <a:lnTo>
                  <a:pt x="0" y="7240823"/>
                </a:lnTo>
                <a:lnTo>
                  <a:pt x="0" y="0"/>
                </a:lnTo>
                <a:close/>
              </a:path>
            </a:pathLst>
          </a:custGeom>
          <a:blipFill>
            <a:blip r:embed="rId12"/>
            <a:stretch>
              <a:fillRect l="-25574" t="0" r="-55274" b="0"/>
            </a:stretch>
          </a:blipFill>
        </p:spPr>
      </p:sp>
      <p:sp>
        <p:nvSpPr>
          <p:cNvPr name="TextBox 20" id="20"/>
          <p:cNvSpPr txBox="true"/>
          <p:nvPr/>
        </p:nvSpPr>
        <p:spPr>
          <a:xfrm rot="0">
            <a:off x="3210549" y="2633338"/>
            <a:ext cx="5513187" cy="666369"/>
          </a:xfrm>
          <a:prstGeom prst="rect">
            <a:avLst/>
          </a:prstGeom>
        </p:spPr>
        <p:txBody>
          <a:bodyPr anchor="t" rtlCol="false" tIns="0" lIns="0" bIns="0" rIns="0">
            <a:spAutoFit/>
          </a:bodyPr>
          <a:lstStyle/>
          <a:p>
            <a:pPr algn="l">
              <a:lnSpc>
                <a:spcPts val="4997"/>
              </a:lnSpc>
            </a:pPr>
            <a:r>
              <a:rPr lang="en-US" sz="5099">
                <a:solidFill>
                  <a:srgbClr val="605048"/>
                </a:solidFill>
                <a:latin typeface="Carelia"/>
                <a:ea typeface="Carelia"/>
                <a:cs typeface="Carelia"/>
                <a:sym typeface="Carelia"/>
              </a:rPr>
              <a:t>Introducción </a:t>
            </a:r>
          </a:p>
        </p:txBody>
      </p:sp>
      <p:sp>
        <p:nvSpPr>
          <p:cNvPr name="TextBox 21" id="21"/>
          <p:cNvSpPr txBox="true"/>
          <p:nvPr/>
        </p:nvSpPr>
        <p:spPr>
          <a:xfrm rot="-15471">
            <a:off x="2768124" y="3474733"/>
            <a:ext cx="5165072" cy="4087195"/>
          </a:xfrm>
          <a:prstGeom prst="rect">
            <a:avLst/>
          </a:prstGeom>
        </p:spPr>
        <p:txBody>
          <a:bodyPr anchor="t" rtlCol="false" tIns="0" lIns="0" bIns="0" rIns="0">
            <a:spAutoFit/>
          </a:bodyPr>
          <a:lstStyle/>
          <a:p>
            <a:pPr algn="l">
              <a:lnSpc>
                <a:spcPts val="3622"/>
              </a:lnSpc>
            </a:pPr>
            <a:r>
              <a:rPr lang="en-US" sz="2515">
                <a:solidFill>
                  <a:srgbClr val="605048"/>
                </a:solidFill>
                <a:latin typeface="Glacial Indifference"/>
                <a:ea typeface="Glacial Indifference"/>
                <a:cs typeface="Glacial Indifference"/>
                <a:sym typeface="Glacial Indifference"/>
              </a:rPr>
              <a:t>La Reforma Protestante fue un 'movimiento religioso' que tuvo sus inicios en la Alemania del siglo XVI. Buscaba protestar en contra de las malas prácticas y los abusos que se venían presentando al interior de las iglesias católicas. Los principales reformadores fueron Martín Lutero y Juan Calvino.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999611">
            <a:off x="5202483" y="2340477"/>
            <a:ext cx="10183769" cy="7053203"/>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718871">
            <a:off x="8952017" y="2156731"/>
            <a:ext cx="4725703" cy="7024285"/>
            <a:chOff x="0" y="0"/>
            <a:chExt cx="3175000" cy="4719320"/>
          </a:xfrm>
        </p:grpSpPr>
        <p:sp>
          <p:nvSpPr>
            <p:cNvPr name="Freeform 7" id="7"/>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8" id="8"/>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9" id="9"/>
          <p:cNvSpPr/>
          <p:nvPr/>
        </p:nvSpPr>
        <p:spPr>
          <a:xfrm flipH="false" flipV="false" rot="-331097">
            <a:off x="1173271" y="1456896"/>
            <a:ext cx="11302659" cy="8305899"/>
          </a:xfrm>
          <a:custGeom>
            <a:avLst/>
            <a:gdLst/>
            <a:ahLst/>
            <a:cxnLst/>
            <a:rect r="r" b="b" t="t" l="l"/>
            <a:pathLst>
              <a:path h="8305899" w="11302659">
                <a:moveTo>
                  <a:pt x="0" y="0"/>
                </a:moveTo>
                <a:lnTo>
                  <a:pt x="11302660" y="0"/>
                </a:lnTo>
                <a:lnTo>
                  <a:pt x="11302660" y="8305899"/>
                </a:lnTo>
                <a:lnTo>
                  <a:pt x="0" y="8305899"/>
                </a:lnTo>
                <a:lnTo>
                  <a:pt x="0" y="0"/>
                </a:lnTo>
                <a:close/>
              </a:path>
            </a:pathLst>
          </a:custGeom>
          <a:blipFill>
            <a:blip r:embed="rId7"/>
            <a:stretch>
              <a:fillRect l="0" t="0" r="0" b="0"/>
            </a:stretch>
          </a:blipFill>
        </p:spPr>
      </p:sp>
      <p:sp>
        <p:nvSpPr>
          <p:cNvPr name="TextBox 10" id="10"/>
          <p:cNvSpPr txBox="true"/>
          <p:nvPr/>
        </p:nvSpPr>
        <p:spPr>
          <a:xfrm rot="-262989">
            <a:off x="579412" y="2119742"/>
            <a:ext cx="12494017" cy="2230628"/>
          </a:xfrm>
          <a:prstGeom prst="rect">
            <a:avLst/>
          </a:prstGeom>
        </p:spPr>
        <p:txBody>
          <a:bodyPr anchor="t" rtlCol="false" tIns="0" lIns="0" bIns="0" rIns="0">
            <a:spAutoFit/>
          </a:bodyPr>
          <a:lstStyle/>
          <a:p>
            <a:pPr algn="ctr" marL="0" indent="0" lvl="0">
              <a:lnSpc>
                <a:spcPts val="8701"/>
              </a:lnSpc>
            </a:pPr>
            <a:r>
              <a:rPr lang="en-US" sz="7700" spc="46">
                <a:solidFill>
                  <a:srgbClr val="605048"/>
                </a:solidFill>
                <a:latin typeface="Carelia"/>
                <a:ea typeface="Carelia"/>
                <a:cs typeface="Carelia"/>
                <a:sym typeface="Carelia"/>
              </a:rPr>
              <a:t>¿Quién fue Martin Lutero?</a:t>
            </a:r>
          </a:p>
        </p:txBody>
      </p:sp>
      <p:sp>
        <p:nvSpPr>
          <p:cNvPr name="Freeform 11" id="11"/>
          <p:cNvSpPr/>
          <p:nvPr/>
        </p:nvSpPr>
        <p:spPr>
          <a:xfrm flipH="false" flipV="false" rot="8718388">
            <a:off x="11706094" y="6808311"/>
            <a:ext cx="12128005" cy="7794293"/>
          </a:xfrm>
          <a:custGeom>
            <a:avLst/>
            <a:gdLst/>
            <a:ahLst/>
            <a:cxnLst/>
            <a:rect r="r" b="b" t="t" l="l"/>
            <a:pathLst>
              <a:path h="7794293" w="12128005">
                <a:moveTo>
                  <a:pt x="0" y="0"/>
                </a:moveTo>
                <a:lnTo>
                  <a:pt x="12128005" y="0"/>
                </a:lnTo>
                <a:lnTo>
                  <a:pt x="12128005" y="7794294"/>
                </a:lnTo>
                <a:lnTo>
                  <a:pt x="0" y="7794294"/>
                </a:lnTo>
                <a:lnTo>
                  <a:pt x="0" y="0"/>
                </a:lnTo>
                <a:close/>
              </a:path>
            </a:pathLst>
          </a:custGeom>
          <a:blipFill>
            <a:blip r:embed="rId8"/>
            <a:stretch>
              <a:fillRect l="0" t="0" r="0" b="0"/>
            </a:stretch>
          </a:blipFill>
        </p:spPr>
      </p:sp>
      <p:sp>
        <p:nvSpPr>
          <p:cNvPr name="Freeform 12" id="12"/>
          <p:cNvSpPr/>
          <p:nvPr/>
        </p:nvSpPr>
        <p:spPr>
          <a:xfrm flipH="false" flipV="false" rot="588402">
            <a:off x="10424312" y="3730792"/>
            <a:ext cx="4870333" cy="4833662"/>
          </a:xfrm>
          <a:custGeom>
            <a:avLst/>
            <a:gdLst/>
            <a:ahLst/>
            <a:cxnLst/>
            <a:rect r="r" b="b" t="t" l="l"/>
            <a:pathLst>
              <a:path h="4833662" w="4870333">
                <a:moveTo>
                  <a:pt x="0" y="0"/>
                </a:moveTo>
                <a:lnTo>
                  <a:pt x="4870333" y="0"/>
                </a:lnTo>
                <a:lnTo>
                  <a:pt x="4870333" y="4833661"/>
                </a:lnTo>
                <a:lnTo>
                  <a:pt x="0" y="4833661"/>
                </a:lnTo>
                <a:lnTo>
                  <a:pt x="0" y="0"/>
                </a:lnTo>
                <a:close/>
              </a:path>
            </a:pathLst>
          </a:custGeom>
          <a:blipFill>
            <a:blip r:embed="rId9"/>
            <a:stretch>
              <a:fillRect l="-32865" t="-4176" r="-29904" b="-7756"/>
            </a:stretch>
          </a:blipFill>
        </p:spPr>
      </p:sp>
      <p:sp>
        <p:nvSpPr>
          <p:cNvPr name="Freeform 13" id="13"/>
          <p:cNvSpPr/>
          <p:nvPr/>
        </p:nvSpPr>
        <p:spPr>
          <a:xfrm flipH="false" flipV="false" rot="588402">
            <a:off x="10760473" y="4073769"/>
            <a:ext cx="4190911" cy="4165404"/>
          </a:xfrm>
          <a:custGeom>
            <a:avLst/>
            <a:gdLst/>
            <a:ahLst/>
            <a:cxnLst/>
            <a:rect r="r" b="b" t="t" l="l"/>
            <a:pathLst>
              <a:path h="4165404" w="4190911">
                <a:moveTo>
                  <a:pt x="0" y="0"/>
                </a:moveTo>
                <a:lnTo>
                  <a:pt x="4190911" y="0"/>
                </a:lnTo>
                <a:lnTo>
                  <a:pt x="4190911" y="4165404"/>
                </a:lnTo>
                <a:lnTo>
                  <a:pt x="0" y="4165404"/>
                </a:lnTo>
                <a:lnTo>
                  <a:pt x="0" y="0"/>
                </a:lnTo>
                <a:close/>
              </a:path>
            </a:pathLst>
          </a:custGeom>
          <a:blipFill>
            <a:blip r:embed="rId10"/>
            <a:stretch>
              <a:fillRect l="-24871" t="0" r="-24871" b="0"/>
            </a:stretch>
          </a:blipFill>
        </p:spPr>
      </p:sp>
      <p:sp>
        <p:nvSpPr>
          <p:cNvPr name="Freeform 14" id="14"/>
          <p:cNvSpPr/>
          <p:nvPr/>
        </p:nvSpPr>
        <p:spPr>
          <a:xfrm flipH="false" flipV="false" rot="-3251596">
            <a:off x="16227377" y="-1064677"/>
            <a:ext cx="3085439" cy="7167733"/>
          </a:xfrm>
          <a:custGeom>
            <a:avLst/>
            <a:gdLst/>
            <a:ahLst/>
            <a:cxnLst/>
            <a:rect r="r" b="b" t="t" l="l"/>
            <a:pathLst>
              <a:path h="7167733" w="3085439">
                <a:moveTo>
                  <a:pt x="0" y="0"/>
                </a:moveTo>
                <a:lnTo>
                  <a:pt x="3085439" y="0"/>
                </a:lnTo>
                <a:lnTo>
                  <a:pt x="3085439" y="7167733"/>
                </a:lnTo>
                <a:lnTo>
                  <a:pt x="0" y="7167733"/>
                </a:lnTo>
                <a:lnTo>
                  <a:pt x="0" y="0"/>
                </a:lnTo>
                <a:close/>
              </a:path>
            </a:pathLst>
          </a:custGeom>
          <a:blipFill>
            <a:blip r:embed="rId11"/>
            <a:stretch>
              <a:fillRect l="-36935" t="0" r="-17839" b="0"/>
            </a:stretch>
          </a:blipFill>
        </p:spPr>
      </p:sp>
      <p:sp>
        <p:nvSpPr>
          <p:cNvPr name="Freeform 15" id="15"/>
          <p:cNvSpPr/>
          <p:nvPr/>
        </p:nvSpPr>
        <p:spPr>
          <a:xfrm flipH="false" flipV="false" rot="-856592">
            <a:off x="15465896" y="7138800"/>
            <a:ext cx="3586808" cy="5383577"/>
          </a:xfrm>
          <a:custGeom>
            <a:avLst/>
            <a:gdLst/>
            <a:ahLst/>
            <a:cxnLst/>
            <a:rect r="r" b="b" t="t" l="l"/>
            <a:pathLst>
              <a:path h="5383577" w="3586808">
                <a:moveTo>
                  <a:pt x="0" y="0"/>
                </a:moveTo>
                <a:lnTo>
                  <a:pt x="3586808" y="0"/>
                </a:lnTo>
                <a:lnTo>
                  <a:pt x="3586808" y="5383577"/>
                </a:lnTo>
                <a:lnTo>
                  <a:pt x="0" y="5383577"/>
                </a:lnTo>
                <a:lnTo>
                  <a:pt x="0" y="0"/>
                </a:lnTo>
                <a:close/>
              </a:path>
            </a:pathLst>
          </a:custGeom>
          <a:blipFill>
            <a:blip r:embed="rId12"/>
            <a:stretch>
              <a:fillRect l="0" t="0" r="0" b="0"/>
            </a:stretch>
          </a:blipFill>
        </p:spPr>
      </p:sp>
      <p:sp>
        <p:nvSpPr>
          <p:cNvPr name="Freeform 16" id="16"/>
          <p:cNvSpPr/>
          <p:nvPr/>
        </p:nvSpPr>
        <p:spPr>
          <a:xfrm flipH="false" flipV="false" rot="27259">
            <a:off x="6045169" y="1048914"/>
            <a:ext cx="1077748" cy="1098342"/>
          </a:xfrm>
          <a:custGeom>
            <a:avLst/>
            <a:gdLst/>
            <a:ahLst/>
            <a:cxnLst/>
            <a:rect r="r" b="b" t="t" l="l"/>
            <a:pathLst>
              <a:path h="1098342" w="1077748">
                <a:moveTo>
                  <a:pt x="0" y="0"/>
                </a:moveTo>
                <a:lnTo>
                  <a:pt x="1077748" y="0"/>
                </a:lnTo>
                <a:lnTo>
                  <a:pt x="1077748" y="1098342"/>
                </a:lnTo>
                <a:lnTo>
                  <a:pt x="0" y="1098342"/>
                </a:lnTo>
                <a:lnTo>
                  <a:pt x="0" y="0"/>
                </a:lnTo>
                <a:close/>
              </a:path>
            </a:pathLst>
          </a:custGeom>
          <a:blipFill>
            <a:blip r:embed="rId13"/>
            <a:stretch>
              <a:fillRect l="0" t="0" r="0" b="0"/>
            </a:stretch>
          </a:blipFill>
        </p:spPr>
      </p:sp>
      <p:sp>
        <p:nvSpPr>
          <p:cNvPr name="Freeform 17" id="17"/>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14"/>
            <a:stretch>
              <a:fillRect l="0" t="0" r="0" b="0"/>
            </a:stretch>
          </a:blipFill>
        </p:spPr>
      </p:sp>
      <p:sp>
        <p:nvSpPr>
          <p:cNvPr name="Freeform 18" id="18"/>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5"/>
            <a:stretch>
              <a:fillRect l="0" t="0" r="0" b="0"/>
            </a:stretch>
          </a:blipFill>
        </p:spPr>
      </p:sp>
      <p:sp>
        <p:nvSpPr>
          <p:cNvPr name="Freeform 19" id="19"/>
          <p:cNvSpPr/>
          <p:nvPr/>
        </p:nvSpPr>
        <p:spPr>
          <a:xfrm flipH="false" flipV="false" rot="623893">
            <a:off x="10796742" y="3980739"/>
            <a:ext cx="4118373" cy="4368188"/>
          </a:xfrm>
          <a:custGeom>
            <a:avLst/>
            <a:gdLst/>
            <a:ahLst/>
            <a:cxnLst/>
            <a:rect r="r" b="b" t="t" l="l"/>
            <a:pathLst>
              <a:path h="4368188" w="4118373">
                <a:moveTo>
                  <a:pt x="0" y="0"/>
                </a:moveTo>
                <a:lnTo>
                  <a:pt x="4118373" y="0"/>
                </a:lnTo>
                <a:lnTo>
                  <a:pt x="4118373" y="4368188"/>
                </a:lnTo>
                <a:lnTo>
                  <a:pt x="0" y="4368188"/>
                </a:lnTo>
                <a:lnTo>
                  <a:pt x="0" y="0"/>
                </a:lnTo>
                <a:close/>
              </a:path>
            </a:pathLst>
          </a:custGeom>
          <a:blipFill>
            <a:blip r:embed="rId16"/>
            <a:stretch>
              <a:fillRect l="-466" t="-912" r="0" b="-912"/>
            </a:stretch>
          </a:blipFill>
        </p:spPr>
      </p:sp>
      <p:sp>
        <p:nvSpPr>
          <p:cNvPr name="TextBox 20" id="20"/>
          <p:cNvSpPr txBox="true"/>
          <p:nvPr/>
        </p:nvSpPr>
        <p:spPr>
          <a:xfrm rot="-260771">
            <a:off x="2675651" y="4638096"/>
            <a:ext cx="7789693" cy="2952571"/>
          </a:xfrm>
          <a:prstGeom prst="rect">
            <a:avLst/>
          </a:prstGeom>
        </p:spPr>
        <p:txBody>
          <a:bodyPr anchor="t" rtlCol="false" tIns="0" lIns="0" bIns="0" rIns="0">
            <a:spAutoFit/>
          </a:bodyPr>
          <a:lstStyle/>
          <a:p>
            <a:pPr algn="ctr">
              <a:lnSpc>
                <a:spcPts val="4690"/>
              </a:lnSpc>
            </a:pPr>
            <a:r>
              <a:rPr lang="en-US" sz="3350">
                <a:solidFill>
                  <a:srgbClr val="605048"/>
                </a:solidFill>
                <a:latin typeface="Glacial Indifference"/>
                <a:ea typeface="Glacial Indifference"/>
                <a:cs typeface="Glacial Indifference"/>
                <a:sym typeface="Glacial Indifference"/>
              </a:rPr>
              <a:t>Martín Lutero (1483-1546) fue un sacerdote, monje y teólogo alemán, figura central del movimiento religioso y cultural conocido como la Reforma protestante.</a:t>
            </a:r>
          </a:p>
          <a:p>
            <a:pPr algn="ctr">
              <a:lnSpc>
                <a:spcPts val="469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9691701">
            <a:off x="-1983934" y="2886816"/>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691701">
            <a:off x="8384373" y="-1327586"/>
            <a:ext cx="12070546" cy="8359971"/>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4741817">
            <a:off x="12972527" y="-2777875"/>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12" id="12"/>
          <p:cNvSpPr/>
          <p:nvPr/>
        </p:nvSpPr>
        <p:spPr>
          <a:xfrm flipH="false" flipV="false" rot="0">
            <a:off x="3492670" y="1421123"/>
            <a:ext cx="11302659" cy="8305899"/>
          </a:xfrm>
          <a:custGeom>
            <a:avLst/>
            <a:gdLst/>
            <a:ahLst/>
            <a:cxnLst/>
            <a:rect r="r" b="b" t="t" l="l"/>
            <a:pathLst>
              <a:path h="8305899" w="11302659">
                <a:moveTo>
                  <a:pt x="0" y="0"/>
                </a:moveTo>
                <a:lnTo>
                  <a:pt x="11302660" y="0"/>
                </a:lnTo>
                <a:lnTo>
                  <a:pt x="11302660" y="8305900"/>
                </a:lnTo>
                <a:lnTo>
                  <a:pt x="0" y="8305900"/>
                </a:lnTo>
                <a:lnTo>
                  <a:pt x="0" y="0"/>
                </a:lnTo>
                <a:close/>
              </a:path>
            </a:pathLst>
          </a:custGeom>
          <a:blipFill>
            <a:blip r:embed="rId7"/>
            <a:stretch>
              <a:fillRect l="0" t="0" r="0" b="0"/>
            </a:stretch>
          </a:blipFill>
        </p:spPr>
      </p:sp>
      <p:sp>
        <p:nvSpPr>
          <p:cNvPr name="TextBox 13" id="13"/>
          <p:cNvSpPr txBox="true"/>
          <p:nvPr/>
        </p:nvSpPr>
        <p:spPr>
          <a:xfrm rot="0">
            <a:off x="3342798" y="1851614"/>
            <a:ext cx="11647784" cy="2265658"/>
          </a:xfrm>
          <a:prstGeom prst="rect">
            <a:avLst/>
          </a:prstGeom>
        </p:spPr>
        <p:txBody>
          <a:bodyPr anchor="t" rtlCol="false" tIns="0" lIns="0" bIns="0" rIns="0">
            <a:spAutoFit/>
          </a:bodyPr>
          <a:lstStyle/>
          <a:p>
            <a:pPr algn="ctr" marL="0" indent="0" lvl="0">
              <a:lnSpc>
                <a:spcPts val="8879"/>
              </a:lnSpc>
            </a:pPr>
            <a:r>
              <a:rPr lang="en-US" sz="7857" spc="188">
                <a:solidFill>
                  <a:srgbClr val="605048"/>
                </a:solidFill>
                <a:latin typeface="Carelia"/>
                <a:ea typeface="Carelia"/>
                <a:cs typeface="Carelia"/>
                <a:sym typeface="Carelia"/>
              </a:rPr>
              <a:t>Visión de Lutero  sobre la Iglesia </a:t>
            </a:r>
          </a:p>
        </p:txBody>
      </p:sp>
      <p:sp>
        <p:nvSpPr>
          <p:cNvPr name="Freeform 14" id="14"/>
          <p:cNvSpPr/>
          <p:nvPr/>
        </p:nvSpPr>
        <p:spPr>
          <a:xfrm flipH="true" flipV="false" rot="-633198">
            <a:off x="15752509" y="7126918"/>
            <a:ext cx="3009155" cy="3761444"/>
          </a:xfrm>
          <a:custGeom>
            <a:avLst/>
            <a:gdLst/>
            <a:ahLst/>
            <a:cxnLst/>
            <a:rect r="r" b="b" t="t" l="l"/>
            <a:pathLst>
              <a:path h="3761444" w="3009155">
                <a:moveTo>
                  <a:pt x="3009155" y="0"/>
                </a:moveTo>
                <a:lnTo>
                  <a:pt x="0" y="0"/>
                </a:lnTo>
                <a:lnTo>
                  <a:pt x="0" y="3761444"/>
                </a:lnTo>
                <a:lnTo>
                  <a:pt x="3009155" y="3761444"/>
                </a:lnTo>
                <a:lnTo>
                  <a:pt x="3009155" y="0"/>
                </a:lnTo>
                <a:close/>
              </a:path>
            </a:pathLst>
          </a:custGeom>
          <a:blipFill>
            <a:blip r:embed="rId8"/>
            <a:stretch>
              <a:fillRect l="0" t="0" r="0" b="0"/>
            </a:stretch>
          </a:blipFill>
        </p:spPr>
      </p:sp>
      <p:sp>
        <p:nvSpPr>
          <p:cNvPr name="Freeform 15" id="15"/>
          <p:cNvSpPr/>
          <p:nvPr/>
        </p:nvSpPr>
        <p:spPr>
          <a:xfrm flipH="false" flipV="false" rot="1021146">
            <a:off x="-1913061" y="269171"/>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9"/>
            <a:stretch>
              <a:fillRect l="0" t="0" r="0" b="0"/>
            </a:stretch>
          </a:blipFill>
        </p:spPr>
      </p:sp>
      <p:sp>
        <p:nvSpPr>
          <p:cNvPr name="TextBox 16" id="16"/>
          <p:cNvSpPr txBox="true"/>
          <p:nvPr/>
        </p:nvSpPr>
        <p:spPr>
          <a:xfrm rot="0">
            <a:off x="4897164" y="4317296"/>
            <a:ext cx="8610827" cy="3524867"/>
          </a:xfrm>
          <a:prstGeom prst="rect">
            <a:avLst/>
          </a:prstGeom>
        </p:spPr>
        <p:txBody>
          <a:bodyPr anchor="t" rtlCol="false" tIns="0" lIns="0" bIns="0" rIns="0">
            <a:spAutoFit/>
          </a:bodyPr>
          <a:lstStyle/>
          <a:p>
            <a:pPr algn="l">
              <a:lnSpc>
                <a:spcPts val="4656"/>
              </a:lnSpc>
            </a:pPr>
            <a:r>
              <a:rPr lang="en-US" sz="3326">
                <a:solidFill>
                  <a:srgbClr val="605048"/>
                </a:solidFill>
                <a:latin typeface="Glacial Indifference"/>
                <a:ea typeface="Glacial Indifference"/>
                <a:cs typeface="Glacial Indifference"/>
                <a:sym typeface="Glacial Indifference"/>
              </a:rPr>
              <a:t>Para Lutero la esencia del cristianismo no se encuentra en la organización encabezada por el Papa, sino en la comunicación directa de cada persona con Dios. Los principios fundamentales del credo reformado son: la justificación por la fe y el sacerdocio unive.</a:t>
            </a:r>
          </a:p>
        </p:txBody>
      </p:sp>
      <p:grpSp>
        <p:nvGrpSpPr>
          <p:cNvPr name="Group 17" id="17"/>
          <p:cNvGrpSpPr>
            <a:grpSpLocks noChangeAspect="true"/>
          </p:cNvGrpSpPr>
          <p:nvPr/>
        </p:nvGrpSpPr>
        <p:grpSpPr>
          <a:xfrm rot="6201465">
            <a:off x="-1432278" y="5600302"/>
            <a:ext cx="4921956" cy="7315995"/>
            <a:chOff x="0" y="0"/>
            <a:chExt cx="3175000" cy="4719320"/>
          </a:xfrm>
        </p:grpSpPr>
        <p:sp>
          <p:nvSpPr>
            <p:cNvPr name="Freeform 18" id="18"/>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19" id="19"/>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307135" y="676782"/>
            <a:ext cx="11673731" cy="2392042"/>
          </a:xfrm>
          <a:prstGeom prst="rect">
            <a:avLst/>
          </a:prstGeom>
        </p:spPr>
        <p:txBody>
          <a:bodyPr anchor="t" rtlCol="false" tIns="0" lIns="0" bIns="0" rIns="0">
            <a:spAutoFit/>
          </a:bodyPr>
          <a:lstStyle/>
          <a:p>
            <a:pPr algn="ctr" marL="0" indent="0" lvl="0">
              <a:lnSpc>
                <a:spcPts val="9365"/>
              </a:lnSpc>
            </a:pPr>
            <a:r>
              <a:rPr lang="en-US" sz="8288" spc="198">
                <a:solidFill>
                  <a:srgbClr val="605048"/>
                </a:solidFill>
                <a:latin typeface="Carelia"/>
                <a:ea typeface="Carelia"/>
                <a:cs typeface="Carelia"/>
                <a:sym typeface="Carelia"/>
              </a:rPr>
              <a:t>La doctrina de Lutero </a:t>
            </a:r>
          </a:p>
        </p:txBody>
      </p:sp>
      <p:sp>
        <p:nvSpPr>
          <p:cNvPr name="Freeform 4" id="4"/>
          <p:cNvSpPr/>
          <p:nvPr/>
        </p:nvSpPr>
        <p:spPr>
          <a:xfrm flipH="true" flipV="false" rot="4121768">
            <a:off x="-1153696" y="-278026"/>
            <a:ext cx="3009155" cy="3761444"/>
          </a:xfrm>
          <a:custGeom>
            <a:avLst/>
            <a:gdLst/>
            <a:ahLst/>
            <a:cxnLst/>
            <a:rect r="r" b="b" t="t" l="l"/>
            <a:pathLst>
              <a:path h="3761444" w="3009155">
                <a:moveTo>
                  <a:pt x="3009154" y="0"/>
                </a:moveTo>
                <a:lnTo>
                  <a:pt x="0" y="0"/>
                </a:lnTo>
                <a:lnTo>
                  <a:pt x="0" y="3761444"/>
                </a:lnTo>
                <a:lnTo>
                  <a:pt x="3009154" y="3761444"/>
                </a:lnTo>
                <a:lnTo>
                  <a:pt x="3009154" y="0"/>
                </a:lnTo>
                <a:close/>
              </a:path>
            </a:pathLst>
          </a:custGeom>
          <a:blipFill>
            <a:blip r:embed="rId3"/>
            <a:stretch>
              <a:fillRect l="0" t="0" r="0" b="0"/>
            </a:stretch>
          </a:blipFill>
        </p:spPr>
      </p:sp>
      <p:grpSp>
        <p:nvGrpSpPr>
          <p:cNvPr name="Group 5" id="5"/>
          <p:cNvGrpSpPr>
            <a:grpSpLocks noChangeAspect="true"/>
          </p:cNvGrpSpPr>
          <p:nvPr/>
        </p:nvGrpSpPr>
        <p:grpSpPr>
          <a:xfrm rot="-9710503">
            <a:off x="-3793871" y="8643049"/>
            <a:ext cx="10902197" cy="7550781"/>
            <a:chOff x="0" y="0"/>
            <a:chExt cx="3429000" cy="2374900"/>
          </a:xfrm>
        </p:grpSpPr>
        <p:sp>
          <p:nvSpPr>
            <p:cNvPr name="Freeform 6" id="6"/>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7" id="7"/>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8" id="8"/>
          <p:cNvSpPr/>
          <p:nvPr/>
        </p:nvSpPr>
        <p:spPr>
          <a:xfrm flipH="false" flipV="false" rot="4432255">
            <a:off x="14406487" y="376810"/>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grpSp>
        <p:nvGrpSpPr>
          <p:cNvPr name="Group 9" id="9"/>
          <p:cNvGrpSpPr>
            <a:grpSpLocks noChangeAspect="true"/>
          </p:cNvGrpSpPr>
          <p:nvPr/>
        </p:nvGrpSpPr>
        <p:grpSpPr>
          <a:xfrm rot="-9144829">
            <a:off x="14174942" y="-4664222"/>
            <a:ext cx="10902197" cy="7550781"/>
            <a:chOff x="0" y="0"/>
            <a:chExt cx="3429000" cy="2374900"/>
          </a:xfrm>
        </p:grpSpPr>
        <p:sp>
          <p:nvSpPr>
            <p:cNvPr name="Freeform 10" id="10"/>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11" id="11"/>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12" id="12"/>
          <p:cNvSpPr/>
          <p:nvPr/>
        </p:nvSpPr>
        <p:spPr>
          <a:xfrm flipH="false" flipV="false" rot="-6875550">
            <a:off x="-7438727" y="5597915"/>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sp>
        <p:nvSpPr>
          <p:cNvPr name="Freeform 13" id="13"/>
          <p:cNvSpPr/>
          <p:nvPr/>
        </p:nvSpPr>
        <p:spPr>
          <a:xfrm flipH="false" flipV="false" rot="-4471803">
            <a:off x="15199910" y="6581252"/>
            <a:ext cx="4731631" cy="7101886"/>
          </a:xfrm>
          <a:custGeom>
            <a:avLst/>
            <a:gdLst/>
            <a:ahLst/>
            <a:cxnLst/>
            <a:rect r="r" b="b" t="t" l="l"/>
            <a:pathLst>
              <a:path h="7101886" w="4731631">
                <a:moveTo>
                  <a:pt x="0" y="0"/>
                </a:moveTo>
                <a:lnTo>
                  <a:pt x="4731631" y="0"/>
                </a:lnTo>
                <a:lnTo>
                  <a:pt x="4731631" y="7101886"/>
                </a:lnTo>
                <a:lnTo>
                  <a:pt x="0" y="7101886"/>
                </a:lnTo>
                <a:lnTo>
                  <a:pt x="0" y="0"/>
                </a:lnTo>
                <a:close/>
              </a:path>
            </a:pathLst>
          </a:custGeom>
          <a:blipFill>
            <a:blip r:embed="rId7"/>
            <a:stretch>
              <a:fillRect l="0" t="0" r="0" b="0"/>
            </a:stretch>
          </a:blipFill>
        </p:spPr>
      </p:sp>
      <p:sp>
        <p:nvSpPr>
          <p:cNvPr name="TextBox 14" id="14"/>
          <p:cNvSpPr txBox="true"/>
          <p:nvPr/>
        </p:nvSpPr>
        <p:spPr>
          <a:xfrm rot="0">
            <a:off x="2948542" y="2796563"/>
            <a:ext cx="12513481" cy="6193735"/>
          </a:xfrm>
          <a:prstGeom prst="rect">
            <a:avLst/>
          </a:prstGeom>
        </p:spPr>
        <p:txBody>
          <a:bodyPr anchor="t" rtlCol="false" tIns="0" lIns="0" bIns="0" rIns="0">
            <a:spAutoFit/>
          </a:bodyPr>
          <a:lstStyle/>
          <a:p>
            <a:pPr algn="ctr">
              <a:lnSpc>
                <a:spcPts val="4525"/>
              </a:lnSpc>
            </a:pPr>
            <a:r>
              <a:rPr lang="en-US" sz="3232">
                <a:solidFill>
                  <a:srgbClr val="605048"/>
                </a:solidFill>
                <a:latin typeface="Glacial Indifference"/>
                <a:ea typeface="Glacial Indifference"/>
                <a:cs typeface="Glacial Indifference"/>
                <a:sym typeface="Glacial Indifference"/>
              </a:rPr>
              <a:t>Según Lutero la verdad se encuentra únicamente en el texto bíblico que es la expresión de la misma palabra de Dios. Sólo es necesario que el hombre, por medio de la fe, se haga suya esta palabra de salvación. Es a través de esta fe que el hombre descubre su verdadera realidad. Es en su relación con Dios que, tanto el hombre como toda realidad, obtiene su verdadera cualidad y valor. A una relación positiva con Dios solo se puede llegar por medio de la fe. Una fe que se apoya en la plena confianza en un Dios misericordioso que nos salva a través de la cruz del Cristo. De aquí viene su rechazo de toda otra mediación que no sea la en Cristo. Dios se ha revelado en Cristo y solo Cristo puede llevar al hombre la salvación.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3600693">
            <a:off x="13972477" y="5229393"/>
            <a:ext cx="5816163" cy="4028232"/>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467604">
            <a:off x="16358294" y="7160879"/>
            <a:ext cx="3393915" cy="5044715"/>
            <a:chOff x="0" y="0"/>
            <a:chExt cx="3175000" cy="4719320"/>
          </a:xfrm>
        </p:grpSpPr>
        <p:sp>
          <p:nvSpPr>
            <p:cNvPr name="Freeform 7" id="7"/>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8" id="8"/>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grpSp>
        <p:nvGrpSpPr>
          <p:cNvPr name="Group 9" id="9"/>
          <p:cNvGrpSpPr>
            <a:grpSpLocks noChangeAspect="true"/>
          </p:cNvGrpSpPr>
          <p:nvPr/>
        </p:nvGrpSpPr>
        <p:grpSpPr>
          <a:xfrm rot="8993439">
            <a:off x="-4226242" y="1052236"/>
            <a:ext cx="5816163" cy="4028232"/>
            <a:chOff x="0" y="0"/>
            <a:chExt cx="3429000" cy="2374900"/>
          </a:xfrm>
        </p:grpSpPr>
        <p:sp>
          <p:nvSpPr>
            <p:cNvPr name="Freeform 10" id="10"/>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11" id="11"/>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12" id="12"/>
          <p:cNvSpPr/>
          <p:nvPr/>
        </p:nvSpPr>
        <p:spPr>
          <a:xfrm flipH="false" flipV="false" rot="0">
            <a:off x="687969" y="-2692472"/>
            <a:ext cx="16912832" cy="15671945"/>
          </a:xfrm>
          <a:custGeom>
            <a:avLst/>
            <a:gdLst/>
            <a:ahLst/>
            <a:cxnLst/>
            <a:rect r="r" b="b" t="t" l="l"/>
            <a:pathLst>
              <a:path h="15671945" w="16912832">
                <a:moveTo>
                  <a:pt x="0" y="0"/>
                </a:moveTo>
                <a:lnTo>
                  <a:pt x="16912832" y="0"/>
                </a:lnTo>
                <a:lnTo>
                  <a:pt x="16912832" y="15671944"/>
                </a:lnTo>
                <a:lnTo>
                  <a:pt x="0" y="15671944"/>
                </a:lnTo>
                <a:lnTo>
                  <a:pt x="0" y="0"/>
                </a:lnTo>
                <a:close/>
              </a:path>
            </a:pathLst>
          </a:custGeom>
          <a:blipFill>
            <a:blip r:embed="rId7"/>
            <a:stretch>
              <a:fillRect l="0" t="0" r="0" b="0"/>
            </a:stretch>
          </a:blipFill>
        </p:spPr>
      </p:sp>
      <p:sp>
        <p:nvSpPr>
          <p:cNvPr name="TextBox 13" id="13"/>
          <p:cNvSpPr txBox="true"/>
          <p:nvPr/>
        </p:nvSpPr>
        <p:spPr>
          <a:xfrm rot="0">
            <a:off x="2274811" y="6496146"/>
            <a:ext cx="3194735" cy="2124837"/>
          </a:xfrm>
          <a:prstGeom prst="rect">
            <a:avLst/>
          </a:prstGeom>
        </p:spPr>
        <p:txBody>
          <a:bodyPr anchor="t" rtlCol="false" tIns="0" lIns="0" bIns="0" rIns="0">
            <a:spAutoFit/>
          </a:bodyPr>
          <a:lstStyle/>
          <a:p>
            <a:pPr algn="ctr">
              <a:lnSpc>
                <a:spcPts val="2829"/>
              </a:lnSpc>
            </a:pPr>
            <a:r>
              <a:rPr lang="en-US" sz="2300">
                <a:solidFill>
                  <a:srgbClr val="605048"/>
                </a:solidFill>
                <a:latin typeface="Glacial Indifference"/>
                <a:ea typeface="Glacial Indifference"/>
                <a:cs typeface="Glacial Indifference"/>
                <a:sym typeface="Glacial Indifference"/>
              </a:rPr>
              <a:t>fue una carta de Martín Lutero dirigida a la Iglesia de Roma, en la que desacredita la doctrina papal sobre las indulgencias.</a:t>
            </a:r>
          </a:p>
        </p:txBody>
      </p:sp>
      <p:grpSp>
        <p:nvGrpSpPr>
          <p:cNvPr name="Group 14" id="14"/>
          <p:cNvGrpSpPr/>
          <p:nvPr/>
        </p:nvGrpSpPr>
        <p:grpSpPr>
          <a:xfrm rot="0">
            <a:off x="1710802" y="1977343"/>
            <a:ext cx="4322751" cy="4290203"/>
            <a:chOff x="0" y="0"/>
            <a:chExt cx="5763669" cy="5720271"/>
          </a:xfrm>
        </p:grpSpPr>
        <p:sp>
          <p:nvSpPr>
            <p:cNvPr name="Freeform 15" id="15"/>
            <p:cNvSpPr/>
            <p:nvPr/>
          </p:nvSpPr>
          <p:spPr>
            <a:xfrm flipH="false" flipV="false" rot="0">
              <a:off x="0" y="0"/>
              <a:ext cx="5763669" cy="5720271"/>
            </a:xfrm>
            <a:custGeom>
              <a:avLst/>
              <a:gdLst/>
              <a:ahLst/>
              <a:cxnLst/>
              <a:rect r="r" b="b" t="t" l="l"/>
              <a:pathLst>
                <a:path h="5720271" w="5763669">
                  <a:moveTo>
                    <a:pt x="0" y="0"/>
                  </a:moveTo>
                  <a:lnTo>
                    <a:pt x="5763669" y="0"/>
                  </a:lnTo>
                  <a:lnTo>
                    <a:pt x="5763669" y="5720271"/>
                  </a:lnTo>
                  <a:lnTo>
                    <a:pt x="0" y="5720271"/>
                  </a:lnTo>
                  <a:lnTo>
                    <a:pt x="0" y="0"/>
                  </a:lnTo>
                  <a:close/>
                </a:path>
              </a:pathLst>
            </a:custGeom>
            <a:blipFill>
              <a:blip r:embed="rId8"/>
              <a:stretch>
                <a:fillRect l="-32865" t="-4176" r="-29904" b="-7756"/>
              </a:stretch>
            </a:blipFill>
          </p:spPr>
        </p:sp>
        <p:sp>
          <p:nvSpPr>
            <p:cNvPr name="Freeform 16" id="16"/>
            <p:cNvSpPr/>
            <p:nvPr/>
          </p:nvSpPr>
          <p:spPr>
            <a:xfrm flipH="false" flipV="false" rot="0">
              <a:off x="399666" y="406450"/>
              <a:ext cx="4959625" cy="4929439"/>
            </a:xfrm>
            <a:custGeom>
              <a:avLst/>
              <a:gdLst/>
              <a:ahLst/>
              <a:cxnLst/>
              <a:rect r="r" b="b" t="t" l="l"/>
              <a:pathLst>
                <a:path h="4929439" w="4959625">
                  <a:moveTo>
                    <a:pt x="0" y="0"/>
                  </a:moveTo>
                  <a:lnTo>
                    <a:pt x="4959624" y="0"/>
                  </a:lnTo>
                  <a:lnTo>
                    <a:pt x="4959624" y="4929439"/>
                  </a:lnTo>
                  <a:lnTo>
                    <a:pt x="0" y="4929439"/>
                  </a:lnTo>
                  <a:lnTo>
                    <a:pt x="0" y="0"/>
                  </a:lnTo>
                  <a:close/>
                </a:path>
              </a:pathLst>
            </a:custGeom>
            <a:blipFill>
              <a:blip r:embed="rId9"/>
              <a:stretch>
                <a:fillRect l="-19141" t="0" r="-19141" b="0"/>
              </a:stretch>
            </a:blipFill>
          </p:spPr>
        </p:sp>
      </p:grpSp>
      <p:grpSp>
        <p:nvGrpSpPr>
          <p:cNvPr name="Group 17" id="17"/>
          <p:cNvGrpSpPr/>
          <p:nvPr/>
        </p:nvGrpSpPr>
        <p:grpSpPr>
          <a:xfrm rot="0">
            <a:off x="6866980" y="1977343"/>
            <a:ext cx="4322751" cy="4290203"/>
            <a:chOff x="0" y="0"/>
            <a:chExt cx="5763669" cy="5720271"/>
          </a:xfrm>
        </p:grpSpPr>
        <p:sp>
          <p:nvSpPr>
            <p:cNvPr name="Freeform 18" id="18"/>
            <p:cNvSpPr/>
            <p:nvPr/>
          </p:nvSpPr>
          <p:spPr>
            <a:xfrm flipH="false" flipV="false" rot="0">
              <a:off x="0" y="0"/>
              <a:ext cx="5763669" cy="5720271"/>
            </a:xfrm>
            <a:custGeom>
              <a:avLst/>
              <a:gdLst/>
              <a:ahLst/>
              <a:cxnLst/>
              <a:rect r="r" b="b" t="t" l="l"/>
              <a:pathLst>
                <a:path h="5720271" w="5763669">
                  <a:moveTo>
                    <a:pt x="0" y="0"/>
                  </a:moveTo>
                  <a:lnTo>
                    <a:pt x="5763669" y="0"/>
                  </a:lnTo>
                  <a:lnTo>
                    <a:pt x="5763669" y="5720271"/>
                  </a:lnTo>
                  <a:lnTo>
                    <a:pt x="0" y="5720271"/>
                  </a:lnTo>
                  <a:lnTo>
                    <a:pt x="0" y="0"/>
                  </a:lnTo>
                  <a:close/>
                </a:path>
              </a:pathLst>
            </a:custGeom>
            <a:blipFill>
              <a:blip r:embed="rId8"/>
              <a:stretch>
                <a:fillRect l="-32865" t="-4176" r="-29904" b="-7756"/>
              </a:stretch>
            </a:blipFill>
          </p:spPr>
        </p:sp>
        <p:sp>
          <p:nvSpPr>
            <p:cNvPr name="Freeform 19" id="19"/>
            <p:cNvSpPr/>
            <p:nvPr/>
          </p:nvSpPr>
          <p:spPr>
            <a:xfrm flipH="false" flipV="false" rot="0">
              <a:off x="399666" y="406450"/>
              <a:ext cx="4959625" cy="4929439"/>
            </a:xfrm>
            <a:custGeom>
              <a:avLst/>
              <a:gdLst/>
              <a:ahLst/>
              <a:cxnLst/>
              <a:rect r="r" b="b" t="t" l="l"/>
              <a:pathLst>
                <a:path h="4929439" w="4959625">
                  <a:moveTo>
                    <a:pt x="0" y="0"/>
                  </a:moveTo>
                  <a:lnTo>
                    <a:pt x="4959624" y="0"/>
                  </a:lnTo>
                  <a:lnTo>
                    <a:pt x="4959624" y="4929439"/>
                  </a:lnTo>
                  <a:lnTo>
                    <a:pt x="0" y="4929439"/>
                  </a:lnTo>
                  <a:lnTo>
                    <a:pt x="0" y="0"/>
                  </a:lnTo>
                  <a:close/>
                </a:path>
              </a:pathLst>
            </a:custGeom>
            <a:blipFill>
              <a:blip r:embed="rId10"/>
              <a:stretch>
                <a:fillRect l="-13105" t="0" r="-13105" b="0"/>
              </a:stretch>
            </a:blipFill>
          </p:spPr>
        </p:sp>
      </p:grpSp>
      <p:grpSp>
        <p:nvGrpSpPr>
          <p:cNvPr name="Group 20" id="20"/>
          <p:cNvGrpSpPr/>
          <p:nvPr/>
        </p:nvGrpSpPr>
        <p:grpSpPr>
          <a:xfrm rot="0">
            <a:off x="12018407" y="1977343"/>
            <a:ext cx="4322751" cy="4290203"/>
            <a:chOff x="0" y="0"/>
            <a:chExt cx="5763669" cy="5720271"/>
          </a:xfrm>
        </p:grpSpPr>
        <p:sp>
          <p:nvSpPr>
            <p:cNvPr name="Freeform 21" id="21"/>
            <p:cNvSpPr/>
            <p:nvPr/>
          </p:nvSpPr>
          <p:spPr>
            <a:xfrm flipH="false" flipV="false" rot="0">
              <a:off x="0" y="0"/>
              <a:ext cx="5763669" cy="5720271"/>
            </a:xfrm>
            <a:custGeom>
              <a:avLst/>
              <a:gdLst/>
              <a:ahLst/>
              <a:cxnLst/>
              <a:rect r="r" b="b" t="t" l="l"/>
              <a:pathLst>
                <a:path h="5720271" w="5763669">
                  <a:moveTo>
                    <a:pt x="0" y="0"/>
                  </a:moveTo>
                  <a:lnTo>
                    <a:pt x="5763669" y="0"/>
                  </a:lnTo>
                  <a:lnTo>
                    <a:pt x="5763669" y="5720271"/>
                  </a:lnTo>
                  <a:lnTo>
                    <a:pt x="0" y="5720271"/>
                  </a:lnTo>
                  <a:lnTo>
                    <a:pt x="0" y="0"/>
                  </a:lnTo>
                  <a:close/>
                </a:path>
              </a:pathLst>
            </a:custGeom>
            <a:blipFill>
              <a:blip r:embed="rId8"/>
              <a:stretch>
                <a:fillRect l="-32865" t="-4176" r="-29904" b="-7756"/>
              </a:stretch>
            </a:blipFill>
          </p:spPr>
        </p:sp>
        <p:sp>
          <p:nvSpPr>
            <p:cNvPr name="Freeform 22" id="22"/>
            <p:cNvSpPr/>
            <p:nvPr/>
          </p:nvSpPr>
          <p:spPr>
            <a:xfrm flipH="false" flipV="false" rot="0">
              <a:off x="399666" y="406450"/>
              <a:ext cx="4959625" cy="4929439"/>
            </a:xfrm>
            <a:custGeom>
              <a:avLst/>
              <a:gdLst/>
              <a:ahLst/>
              <a:cxnLst/>
              <a:rect r="r" b="b" t="t" l="l"/>
              <a:pathLst>
                <a:path h="4929439" w="4959625">
                  <a:moveTo>
                    <a:pt x="0" y="0"/>
                  </a:moveTo>
                  <a:lnTo>
                    <a:pt x="4959624" y="0"/>
                  </a:lnTo>
                  <a:lnTo>
                    <a:pt x="4959624" y="4929439"/>
                  </a:lnTo>
                  <a:lnTo>
                    <a:pt x="0" y="4929439"/>
                  </a:lnTo>
                  <a:lnTo>
                    <a:pt x="0" y="0"/>
                  </a:lnTo>
                  <a:close/>
                </a:path>
              </a:pathLst>
            </a:custGeom>
            <a:blipFill>
              <a:blip r:embed="rId11"/>
              <a:stretch>
                <a:fillRect l="-17613" t="0" r="-17613" b="0"/>
              </a:stretch>
            </a:blipFill>
          </p:spPr>
        </p:sp>
      </p:grpSp>
      <p:sp>
        <p:nvSpPr>
          <p:cNvPr name="Freeform 23" id="23"/>
          <p:cNvSpPr/>
          <p:nvPr/>
        </p:nvSpPr>
        <p:spPr>
          <a:xfrm flipH="false" flipV="false" rot="1025603">
            <a:off x="-1764819" y="7592620"/>
            <a:ext cx="3529638" cy="5388761"/>
          </a:xfrm>
          <a:custGeom>
            <a:avLst/>
            <a:gdLst/>
            <a:ahLst/>
            <a:cxnLst/>
            <a:rect r="r" b="b" t="t" l="l"/>
            <a:pathLst>
              <a:path h="5388761" w="3529638">
                <a:moveTo>
                  <a:pt x="0" y="0"/>
                </a:moveTo>
                <a:lnTo>
                  <a:pt x="3529638" y="0"/>
                </a:lnTo>
                <a:lnTo>
                  <a:pt x="3529638" y="5388760"/>
                </a:lnTo>
                <a:lnTo>
                  <a:pt x="0" y="5388760"/>
                </a:lnTo>
                <a:lnTo>
                  <a:pt x="0" y="0"/>
                </a:lnTo>
                <a:close/>
              </a:path>
            </a:pathLst>
          </a:custGeom>
          <a:blipFill>
            <a:blip r:embed="rId12"/>
            <a:stretch>
              <a:fillRect l="0" t="0" r="0" b="0"/>
            </a:stretch>
          </a:blipFill>
        </p:spPr>
      </p:sp>
      <p:sp>
        <p:nvSpPr>
          <p:cNvPr name="Freeform 24" id="24"/>
          <p:cNvSpPr/>
          <p:nvPr/>
        </p:nvSpPr>
        <p:spPr>
          <a:xfrm flipH="false" flipV="false" rot="-4808875">
            <a:off x="-2207868" y="-909253"/>
            <a:ext cx="3944942" cy="3875906"/>
          </a:xfrm>
          <a:custGeom>
            <a:avLst/>
            <a:gdLst/>
            <a:ahLst/>
            <a:cxnLst/>
            <a:rect r="r" b="b" t="t" l="l"/>
            <a:pathLst>
              <a:path h="3875906" w="3944942">
                <a:moveTo>
                  <a:pt x="0" y="0"/>
                </a:moveTo>
                <a:lnTo>
                  <a:pt x="3944942" y="0"/>
                </a:lnTo>
                <a:lnTo>
                  <a:pt x="3944942" y="3875906"/>
                </a:lnTo>
                <a:lnTo>
                  <a:pt x="0" y="3875906"/>
                </a:lnTo>
                <a:lnTo>
                  <a:pt x="0" y="0"/>
                </a:lnTo>
                <a:close/>
              </a:path>
            </a:pathLst>
          </a:custGeom>
          <a:blipFill>
            <a:blip r:embed="rId13"/>
            <a:stretch>
              <a:fillRect l="0" t="0" r="0" b="0"/>
            </a:stretch>
          </a:blipFill>
        </p:spPr>
      </p:sp>
      <p:sp>
        <p:nvSpPr>
          <p:cNvPr name="Freeform 25" id="25"/>
          <p:cNvSpPr/>
          <p:nvPr/>
        </p:nvSpPr>
        <p:spPr>
          <a:xfrm flipH="false" flipV="false" rot="0">
            <a:off x="2068626" y="2291568"/>
            <a:ext cx="3636304" cy="3661753"/>
          </a:xfrm>
          <a:custGeom>
            <a:avLst/>
            <a:gdLst/>
            <a:ahLst/>
            <a:cxnLst/>
            <a:rect r="r" b="b" t="t" l="l"/>
            <a:pathLst>
              <a:path h="3661753" w="3636304">
                <a:moveTo>
                  <a:pt x="0" y="0"/>
                </a:moveTo>
                <a:lnTo>
                  <a:pt x="3636304" y="0"/>
                </a:lnTo>
                <a:lnTo>
                  <a:pt x="3636304" y="3661753"/>
                </a:lnTo>
                <a:lnTo>
                  <a:pt x="0" y="3661753"/>
                </a:lnTo>
                <a:lnTo>
                  <a:pt x="0" y="0"/>
                </a:lnTo>
                <a:close/>
              </a:path>
            </a:pathLst>
          </a:custGeom>
          <a:blipFill>
            <a:blip r:embed="rId14"/>
            <a:stretch>
              <a:fillRect l="0" t="-41908" r="-1571" b="-1878"/>
            </a:stretch>
          </a:blipFill>
        </p:spPr>
      </p:sp>
      <p:sp>
        <p:nvSpPr>
          <p:cNvPr name="Freeform 26" id="26"/>
          <p:cNvSpPr/>
          <p:nvPr/>
        </p:nvSpPr>
        <p:spPr>
          <a:xfrm flipH="false" flipV="false" rot="0">
            <a:off x="12294632" y="2196106"/>
            <a:ext cx="3737300" cy="3852677"/>
          </a:xfrm>
          <a:custGeom>
            <a:avLst/>
            <a:gdLst/>
            <a:ahLst/>
            <a:cxnLst/>
            <a:rect r="r" b="b" t="t" l="l"/>
            <a:pathLst>
              <a:path h="3852677" w="3737300">
                <a:moveTo>
                  <a:pt x="0" y="0"/>
                </a:moveTo>
                <a:lnTo>
                  <a:pt x="3737300" y="0"/>
                </a:lnTo>
                <a:lnTo>
                  <a:pt x="3737300" y="3852677"/>
                </a:lnTo>
                <a:lnTo>
                  <a:pt x="0" y="3852677"/>
                </a:lnTo>
                <a:lnTo>
                  <a:pt x="0" y="0"/>
                </a:lnTo>
                <a:close/>
              </a:path>
            </a:pathLst>
          </a:custGeom>
          <a:blipFill>
            <a:blip r:embed="rId15"/>
            <a:stretch>
              <a:fillRect l="0" t="-11134" r="-13528" b="-21019"/>
            </a:stretch>
          </a:blipFill>
        </p:spPr>
      </p:sp>
      <p:sp>
        <p:nvSpPr>
          <p:cNvPr name="Freeform 27" id="27"/>
          <p:cNvSpPr/>
          <p:nvPr/>
        </p:nvSpPr>
        <p:spPr>
          <a:xfrm flipH="false" flipV="false" rot="0">
            <a:off x="7138892" y="2287371"/>
            <a:ext cx="3778928" cy="3516631"/>
          </a:xfrm>
          <a:custGeom>
            <a:avLst/>
            <a:gdLst/>
            <a:ahLst/>
            <a:cxnLst/>
            <a:rect r="r" b="b" t="t" l="l"/>
            <a:pathLst>
              <a:path h="3516631" w="3778928">
                <a:moveTo>
                  <a:pt x="0" y="0"/>
                </a:moveTo>
                <a:lnTo>
                  <a:pt x="3778928" y="0"/>
                </a:lnTo>
                <a:lnTo>
                  <a:pt x="3778928" y="3516631"/>
                </a:lnTo>
                <a:lnTo>
                  <a:pt x="0" y="3516631"/>
                </a:lnTo>
                <a:lnTo>
                  <a:pt x="0" y="0"/>
                </a:lnTo>
                <a:close/>
              </a:path>
            </a:pathLst>
          </a:custGeom>
          <a:blipFill>
            <a:blip r:embed="rId16"/>
            <a:stretch>
              <a:fillRect l="-38543" t="0" r="-64526" b="-39005"/>
            </a:stretch>
          </a:blipFill>
        </p:spPr>
      </p:sp>
      <p:sp>
        <p:nvSpPr>
          <p:cNvPr name="TextBox 28" id="28"/>
          <p:cNvSpPr txBox="true"/>
          <p:nvPr/>
        </p:nvSpPr>
        <p:spPr>
          <a:xfrm rot="0">
            <a:off x="6926072" y="6355600"/>
            <a:ext cx="4204569" cy="3327636"/>
          </a:xfrm>
          <a:prstGeom prst="rect">
            <a:avLst/>
          </a:prstGeom>
        </p:spPr>
        <p:txBody>
          <a:bodyPr anchor="t" rtlCol="false" tIns="0" lIns="0" bIns="0" rIns="0">
            <a:spAutoFit/>
          </a:bodyPr>
          <a:lstStyle/>
          <a:p>
            <a:pPr algn="ctr">
              <a:lnSpc>
                <a:spcPts val="2670"/>
              </a:lnSpc>
            </a:pPr>
            <a:r>
              <a:rPr lang="en-US" sz="2170">
                <a:solidFill>
                  <a:srgbClr val="605048"/>
                </a:solidFill>
                <a:latin typeface="Glacial Indifference"/>
                <a:ea typeface="Glacial Indifference"/>
                <a:cs typeface="Glacial Indifference"/>
                <a:sym typeface="Glacial Indifference"/>
              </a:rPr>
              <a:t>Las tesis promovían los argumentos de Lutero contra lo que él consideraba un abuso de la práctica del clero al vender indulgencias plenarias, certificados que, según las creencias católicas, reducen el castigo temporal del purgatorio por los pecados cometidos por los compradores o sus seres queridos.</a:t>
            </a:r>
          </a:p>
        </p:txBody>
      </p:sp>
      <p:sp>
        <p:nvSpPr>
          <p:cNvPr name="TextBox 29" id="29"/>
          <p:cNvSpPr txBox="true"/>
          <p:nvPr/>
        </p:nvSpPr>
        <p:spPr>
          <a:xfrm rot="0">
            <a:off x="12348434" y="6648069"/>
            <a:ext cx="3295584" cy="2477262"/>
          </a:xfrm>
          <a:prstGeom prst="rect">
            <a:avLst/>
          </a:prstGeom>
        </p:spPr>
        <p:txBody>
          <a:bodyPr anchor="t" rtlCol="false" tIns="0" lIns="0" bIns="0" rIns="0">
            <a:spAutoFit/>
          </a:bodyPr>
          <a:lstStyle/>
          <a:p>
            <a:pPr algn="ctr">
              <a:lnSpc>
                <a:spcPts val="2829"/>
              </a:lnSpc>
            </a:pPr>
            <a:r>
              <a:rPr lang="en-US" sz="2300">
                <a:solidFill>
                  <a:srgbClr val="605048"/>
                </a:solidFill>
                <a:latin typeface="Glacial Indifference"/>
                <a:ea typeface="Glacial Indifference"/>
                <a:cs typeface="Glacial Indifference"/>
                <a:sym typeface="Glacial Indifference"/>
              </a:rPr>
              <a:t>El 31 de octubre de 1517, Martín Lutero clavó sus 95 famosas tesis en una iglesia de Wittenberg y proclamó su protestante al oponerse al poder del Vaticano</a:t>
            </a:r>
          </a:p>
        </p:txBody>
      </p:sp>
      <p:sp>
        <p:nvSpPr>
          <p:cNvPr name="TextBox 30" id="30"/>
          <p:cNvSpPr txBox="true"/>
          <p:nvPr/>
        </p:nvSpPr>
        <p:spPr>
          <a:xfrm rot="0">
            <a:off x="4413721" y="150178"/>
            <a:ext cx="9229270" cy="1576069"/>
          </a:xfrm>
          <a:prstGeom prst="rect">
            <a:avLst/>
          </a:prstGeom>
        </p:spPr>
        <p:txBody>
          <a:bodyPr anchor="t" rtlCol="false" tIns="0" lIns="0" bIns="0" rIns="0">
            <a:spAutoFit/>
          </a:bodyPr>
          <a:lstStyle/>
          <a:p>
            <a:pPr algn="ctr">
              <a:lnSpc>
                <a:spcPts val="12880"/>
              </a:lnSpc>
            </a:pPr>
            <a:r>
              <a:rPr lang="en-US" sz="9200">
                <a:solidFill>
                  <a:srgbClr val="605048"/>
                </a:solidFill>
                <a:latin typeface="Carelia"/>
                <a:ea typeface="Carelia"/>
                <a:cs typeface="Carelia"/>
                <a:sym typeface="Carelia"/>
              </a:rPr>
              <a:t>Las 95 tesis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9691701">
            <a:off x="-1983934" y="2886816"/>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691701">
            <a:off x="8384373" y="-1327586"/>
            <a:ext cx="12070546" cy="8359971"/>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4741817">
            <a:off x="12972527" y="-2777875"/>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12" id="12"/>
          <p:cNvSpPr/>
          <p:nvPr/>
        </p:nvSpPr>
        <p:spPr>
          <a:xfrm flipH="false" flipV="false" rot="0">
            <a:off x="3492670" y="1421123"/>
            <a:ext cx="11302659" cy="8305899"/>
          </a:xfrm>
          <a:custGeom>
            <a:avLst/>
            <a:gdLst/>
            <a:ahLst/>
            <a:cxnLst/>
            <a:rect r="r" b="b" t="t" l="l"/>
            <a:pathLst>
              <a:path h="8305899" w="11302659">
                <a:moveTo>
                  <a:pt x="0" y="0"/>
                </a:moveTo>
                <a:lnTo>
                  <a:pt x="11302660" y="0"/>
                </a:lnTo>
                <a:lnTo>
                  <a:pt x="11302660" y="8305900"/>
                </a:lnTo>
                <a:lnTo>
                  <a:pt x="0" y="8305900"/>
                </a:lnTo>
                <a:lnTo>
                  <a:pt x="0" y="0"/>
                </a:lnTo>
                <a:close/>
              </a:path>
            </a:pathLst>
          </a:custGeom>
          <a:blipFill>
            <a:blip r:embed="rId7"/>
            <a:stretch>
              <a:fillRect l="0" t="0" r="0" b="0"/>
            </a:stretch>
          </a:blipFill>
        </p:spPr>
      </p:sp>
      <p:sp>
        <p:nvSpPr>
          <p:cNvPr name="TextBox 13" id="13"/>
          <p:cNvSpPr txBox="true"/>
          <p:nvPr/>
        </p:nvSpPr>
        <p:spPr>
          <a:xfrm rot="0">
            <a:off x="3342798" y="1851614"/>
            <a:ext cx="11647784" cy="2265658"/>
          </a:xfrm>
          <a:prstGeom prst="rect">
            <a:avLst/>
          </a:prstGeom>
        </p:spPr>
        <p:txBody>
          <a:bodyPr anchor="t" rtlCol="false" tIns="0" lIns="0" bIns="0" rIns="0">
            <a:spAutoFit/>
          </a:bodyPr>
          <a:lstStyle/>
          <a:p>
            <a:pPr algn="ctr" marL="0" indent="0" lvl="0">
              <a:lnSpc>
                <a:spcPts val="8879"/>
              </a:lnSpc>
            </a:pPr>
            <a:r>
              <a:rPr lang="en-US" sz="7857" spc="188">
                <a:solidFill>
                  <a:srgbClr val="605048"/>
                </a:solidFill>
                <a:latin typeface="Carelia"/>
                <a:ea typeface="Carelia"/>
                <a:cs typeface="Carelia"/>
                <a:sym typeface="Carelia"/>
              </a:rPr>
              <a:t>Relación de Lutero con la Biblia</a:t>
            </a:r>
          </a:p>
        </p:txBody>
      </p:sp>
      <p:sp>
        <p:nvSpPr>
          <p:cNvPr name="Freeform 14" id="14"/>
          <p:cNvSpPr/>
          <p:nvPr/>
        </p:nvSpPr>
        <p:spPr>
          <a:xfrm flipH="true" flipV="false" rot="-633198">
            <a:off x="15752509" y="7126918"/>
            <a:ext cx="3009155" cy="3761444"/>
          </a:xfrm>
          <a:custGeom>
            <a:avLst/>
            <a:gdLst/>
            <a:ahLst/>
            <a:cxnLst/>
            <a:rect r="r" b="b" t="t" l="l"/>
            <a:pathLst>
              <a:path h="3761444" w="3009155">
                <a:moveTo>
                  <a:pt x="3009155" y="0"/>
                </a:moveTo>
                <a:lnTo>
                  <a:pt x="0" y="0"/>
                </a:lnTo>
                <a:lnTo>
                  <a:pt x="0" y="3761444"/>
                </a:lnTo>
                <a:lnTo>
                  <a:pt x="3009155" y="3761444"/>
                </a:lnTo>
                <a:lnTo>
                  <a:pt x="3009155" y="0"/>
                </a:lnTo>
                <a:close/>
              </a:path>
            </a:pathLst>
          </a:custGeom>
          <a:blipFill>
            <a:blip r:embed="rId8"/>
            <a:stretch>
              <a:fillRect l="0" t="0" r="0" b="0"/>
            </a:stretch>
          </a:blipFill>
        </p:spPr>
      </p:sp>
      <p:sp>
        <p:nvSpPr>
          <p:cNvPr name="Freeform 15" id="15"/>
          <p:cNvSpPr/>
          <p:nvPr/>
        </p:nvSpPr>
        <p:spPr>
          <a:xfrm flipH="false" flipV="false" rot="1021146">
            <a:off x="-1913061" y="269171"/>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9"/>
            <a:stretch>
              <a:fillRect l="0" t="0" r="0" b="0"/>
            </a:stretch>
          </a:blipFill>
        </p:spPr>
      </p:sp>
      <p:sp>
        <p:nvSpPr>
          <p:cNvPr name="TextBox 16" id="16"/>
          <p:cNvSpPr txBox="true"/>
          <p:nvPr/>
        </p:nvSpPr>
        <p:spPr>
          <a:xfrm rot="0">
            <a:off x="4654216" y="4307771"/>
            <a:ext cx="9274452" cy="3800910"/>
          </a:xfrm>
          <a:prstGeom prst="rect">
            <a:avLst/>
          </a:prstGeom>
        </p:spPr>
        <p:txBody>
          <a:bodyPr anchor="t" rtlCol="false" tIns="0" lIns="0" bIns="0" rIns="0">
            <a:spAutoFit/>
          </a:bodyPr>
          <a:lstStyle/>
          <a:p>
            <a:pPr algn="l">
              <a:lnSpc>
                <a:spcPts val="5015"/>
              </a:lnSpc>
            </a:pPr>
            <a:r>
              <a:rPr lang="en-US" sz="3582">
                <a:solidFill>
                  <a:srgbClr val="605048"/>
                </a:solidFill>
                <a:latin typeface="Glacial Indifference"/>
                <a:ea typeface="Glacial Indifference"/>
                <a:cs typeface="Glacial Indifference"/>
                <a:sym typeface="Glacial Indifference"/>
              </a:rPr>
              <a:t>Lutero hizo posible el acceso a la Biblia en alemán apoyado en el uso de la imprenta, facilitando la propagación del protestantismo, aunque no fue el primero que imprimió la Biblia en alemán, la cual tradujo de un manuscrito sagrado a la lengua materna de esa nación.</a:t>
            </a:r>
          </a:p>
        </p:txBody>
      </p:sp>
      <p:grpSp>
        <p:nvGrpSpPr>
          <p:cNvPr name="Group 17" id="17"/>
          <p:cNvGrpSpPr>
            <a:grpSpLocks noChangeAspect="true"/>
          </p:cNvGrpSpPr>
          <p:nvPr/>
        </p:nvGrpSpPr>
        <p:grpSpPr>
          <a:xfrm rot="6201465">
            <a:off x="-1432278" y="5600302"/>
            <a:ext cx="4921956" cy="7315995"/>
            <a:chOff x="0" y="0"/>
            <a:chExt cx="3175000" cy="4719320"/>
          </a:xfrm>
        </p:grpSpPr>
        <p:sp>
          <p:nvSpPr>
            <p:cNvPr name="Freeform 18" id="18"/>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19" id="19"/>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307135" y="676782"/>
            <a:ext cx="11673731" cy="2392042"/>
          </a:xfrm>
          <a:prstGeom prst="rect">
            <a:avLst/>
          </a:prstGeom>
        </p:spPr>
        <p:txBody>
          <a:bodyPr anchor="t" rtlCol="false" tIns="0" lIns="0" bIns="0" rIns="0">
            <a:spAutoFit/>
          </a:bodyPr>
          <a:lstStyle/>
          <a:p>
            <a:pPr algn="ctr" marL="0" indent="0" lvl="0">
              <a:lnSpc>
                <a:spcPts val="9365"/>
              </a:lnSpc>
            </a:pPr>
            <a:r>
              <a:rPr lang="en-US" sz="8288" spc="198">
                <a:solidFill>
                  <a:srgbClr val="605048"/>
                </a:solidFill>
                <a:latin typeface="Carelia"/>
                <a:ea typeface="Carelia"/>
                <a:cs typeface="Carelia"/>
                <a:sym typeface="Carelia"/>
              </a:rPr>
              <a:t>Papel de Lutero en la Contrarreforma</a:t>
            </a:r>
          </a:p>
        </p:txBody>
      </p:sp>
      <p:sp>
        <p:nvSpPr>
          <p:cNvPr name="Freeform 4" id="4"/>
          <p:cNvSpPr/>
          <p:nvPr/>
        </p:nvSpPr>
        <p:spPr>
          <a:xfrm flipH="true" flipV="false" rot="4121768">
            <a:off x="-1153696" y="-278026"/>
            <a:ext cx="3009155" cy="3761444"/>
          </a:xfrm>
          <a:custGeom>
            <a:avLst/>
            <a:gdLst/>
            <a:ahLst/>
            <a:cxnLst/>
            <a:rect r="r" b="b" t="t" l="l"/>
            <a:pathLst>
              <a:path h="3761444" w="3009155">
                <a:moveTo>
                  <a:pt x="3009154" y="0"/>
                </a:moveTo>
                <a:lnTo>
                  <a:pt x="0" y="0"/>
                </a:lnTo>
                <a:lnTo>
                  <a:pt x="0" y="3761444"/>
                </a:lnTo>
                <a:lnTo>
                  <a:pt x="3009154" y="3761444"/>
                </a:lnTo>
                <a:lnTo>
                  <a:pt x="3009154" y="0"/>
                </a:lnTo>
                <a:close/>
              </a:path>
            </a:pathLst>
          </a:custGeom>
          <a:blipFill>
            <a:blip r:embed="rId3"/>
            <a:stretch>
              <a:fillRect l="0" t="0" r="0" b="0"/>
            </a:stretch>
          </a:blipFill>
        </p:spPr>
      </p:sp>
      <p:grpSp>
        <p:nvGrpSpPr>
          <p:cNvPr name="Group 5" id="5"/>
          <p:cNvGrpSpPr>
            <a:grpSpLocks noChangeAspect="true"/>
          </p:cNvGrpSpPr>
          <p:nvPr/>
        </p:nvGrpSpPr>
        <p:grpSpPr>
          <a:xfrm rot="-9710503">
            <a:off x="-3793871" y="8643049"/>
            <a:ext cx="10902197" cy="7550781"/>
            <a:chOff x="0" y="0"/>
            <a:chExt cx="3429000" cy="2374900"/>
          </a:xfrm>
        </p:grpSpPr>
        <p:sp>
          <p:nvSpPr>
            <p:cNvPr name="Freeform 6" id="6"/>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7" id="7"/>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8" id="8"/>
          <p:cNvSpPr/>
          <p:nvPr/>
        </p:nvSpPr>
        <p:spPr>
          <a:xfrm flipH="false" flipV="false" rot="4432255">
            <a:off x="14406487" y="376810"/>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grpSp>
        <p:nvGrpSpPr>
          <p:cNvPr name="Group 9" id="9"/>
          <p:cNvGrpSpPr>
            <a:grpSpLocks noChangeAspect="true"/>
          </p:cNvGrpSpPr>
          <p:nvPr/>
        </p:nvGrpSpPr>
        <p:grpSpPr>
          <a:xfrm rot="-9144829">
            <a:off x="14174942" y="-4664222"/>
            <a:ext cx="10902197" cy="7550781"/>
            <a:chOff x="0" y="0"/>
            <a:chExt cx="3429000" cy="2374900"/>
          </a:xfrm>
        </p:grpSpPr>
        <p:sp>
          <p:nvSpPr>
            <p:cNvPr name="Freeform 10" id="10"/>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11" id="11"/>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12" id="12"/>
          <p:cNvSpPr/>
          <p:nvPr/>
        </p:nvSpPr>
        <p:spPr>
          <a:xfrm flipH="false" flipV="false" rot="-6875550">
            <a:off x="-7438727" y="5597915"/>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sp>
        <p:nvSpPr>
          <p:cNvPr name="Freeform 13" id="13"/>
          <p:cNvSpPr/>
          <p:nvPr/>
        </p:nvSpPr>
        <p:spPr>
          <a:xfrm flipH="false" flipV="false" rot="-4471803">
            <a:off x="15199910" y="6581252"/>
            <a:ext cx="4731631" cy="7101886"/>
          </a:xfrm>
          <a:custGeom>
            <a:avLst/>
            <a:gdLst/>
            <a:ahLst/>
            <a:cxnLst/>
            <a:rect r="r" b="b" t="t" l="l"/>
            <a:pathLst>
              <a:path h="7101886" w="4731631">
                <a:moveTo>
                  <a:pt x="0" y="0"/>
                </a:moveTo>
                <a:lnTo>
                  <a:pt x="4731631" y="0"/>
                </a:lnTo>
                <a:lnTo>
                  <a:pt x="4731631" y="7101886"/>
                </a:lnTo>
                <a:lnTo>
                  <a:pt x="0" y="7101886"/>
                </a:lnTo>
                <a:lnTo>
                  <a:pt x="0" y="0"/>
                </a:lnTo>
                <a:close/>
              </a:path>
            </a:pathLst>
          </a:custGeom>
          <a:blipFill>
            <a:blip r:embed="rId7"/>
            <a:stretch>
              <a:fillRect l="0" t="0" r="0" b="0"/>
            </a:stretch>
          </a:blipFill>
        </p:spPr>
      </p:sp>
      <p:sp>
        <p:nvSpPr>
          <p:cNvPr name="TextBox 14" id="14"/>
          <p:cNvSpPr txBox="true"/>
          <p:nvPr/>
        </p:nvSpPr>
        <p:spPr>
          <a:xfrm rot="0">
            <a:off x="2487123" y="3021199"/>
            <a:ext cx="6656877" cy="5818730"/>
          </a:xfrm>
          <a:prstGeom prst="rect">
            <a:avLst/>
          </a:prstGeom>
        </p:spPr>
        <p:txBody>
          <a:bodyPr anchor="t" rtlCol="false" tIns="0" lIns="0" bIns="0" rIns="0">
            <a:spAutoFit/>
          </a:bodyPr>
          <a:lstStyle/>
          <a:p>
            <a:pPr algn="ctr">
              <a:lnSpc>
                <a:spcPts val="3114"/>
              </a:lnSpc>
            </a:pPr>
            <a:r>
              <a:rPr lang="en-US" sz="2224">
                <a:solidFill>
                  <a:srgbClr val="605048"/>
                </a:solidFill>
                <a:latin typeface="Glacial Indifference"/>
                <a:ea typeface="Glacial Indifference"/>
                <a:cs typeface="Glacial Indifference"/>
                <a:sym typeface="Glacial Indifference"/>
              </a:rPr>
              <a:t>Un hito de la Reforma fue la publicación de las 95 tesis de Martín Lutero en 1517, en las que atacó, sobre ­todo, el negocio de la Iglesia con las indulgencias. Lutero exigió que, en lugar de lograr una redención de los pecados con dinero, el creyente debía demostrar un arrepentimiento interior. La Reforma tuvo esencialmente dos consecuencias para Alemania. Por un lado, el país quedó dividido en dos bandos confesionales, mientras que en otros países se impuso mayormente una confesión. Esa división entre protestantes y católicos marcó la ­historia alemana durante largo tiempo. Segundo, el pensamiento y la acción protestantes tuvieron grandes efectos. La traducción de Lutero de la Biblia al alemán contribuyó a que se consolidara una lengua común alemana. </a:t>
            </a:r>
          </a:p>
        </p:txBody>
      </p:sp>
      <p:sp>
        <p:nvSpPr>
          <p:cNvPr name="TextBox 15" id="15"/>
          <p:cNvSpPr txBox="true"/>
          <p:nvPr/>
        </p:nvSpPr>
        <p:spPr>
          <a:xfrm rot="0">
            <a:off x="9619013" y="3111664"/>
            <a:ext cx="6854639" cy="5656849"/>
          </a:xfrm>
          <a:prstGeom prst="rect">
            <a:avLst/>
          </a:prstGeom>
        </p:spPr>
        <p:txBody>
          <a:bodyPr anchor="t" rtlCol="false" tIns="0" lIns="0" bIns="0" rIns="0">
            <a:spAutoFit/>
          </a:bodyPr>
          <a:lstStyle/>
          <a:p>
            <a:pPr algn="ctr">
              <a:lnSpc>
                <a:spcPts val="2393"/>
              </a:lnSpc>
            </a:pPr>
            <a:r>
              <a:rPr lang="en-US" sz="1709">
                <a:solidFill>
                  <a:srgbClr val="605048"/>
                </a:solidFill>
                <a:latin typeface="Glacial Indifference"/>
                <a:ea typeface="Glacial Indifference"/>
                <a:cs typeface="Glacial Indifference"/>
                <a:sym typeface="Glacial Indifference"/>
              </a:rPr>
              <a:t>Se denomina Reforma católica o Contrarreforma a la respuesta de la Iglesia católica a la Reforma protestante de Martín Lutero, que había debilitado a la IglesiaLos esfuerzos reformistas de Paulo IV se basaron en el Derecho Canónico y las encíclicas papales. Dos de sus herramientas fueron la Inquisición, institución creada por el papa Gregorio IX en el siglo xiv para investigar y juzgar a los acusados de herejía o brujería, y la censura, con la creación del Índice de libros prohibidos.Entre otras medidas efectivas sobre liturgia, administración y enseñanza religiosa, se tomaron las siguientes:</a:t>
            </a:r>
          </a:p>
          <a:p>
            <a:pPr algn="ctr">
              <a:lnSpc>
                <a:spcPts val="2393"/>
              </a:lnSpc>
            </a:pPr>
            <a:r>
              <a:rPr lang="en-US" sz="1709">
                <a:solidFill>
                  <a:srgbClr val="605048"/>
                </a:solidFill>
                <a:latin typeface="Glacial Indifference"/>
                <a:ea typeface="Glacial Indifference"/>
                <a:cs typeface="Glacial Indifference"/>
                <a:sym typeface="Glacial Indifference"/>
              </a:rPr>
              <a:t>•Nombrar cardenales y obispos de gran integridad moral, como San Carlos Borromeo, arzobispo de Milán.</a:t>
            </a:r>
          </a:p>
          <a:p>
            <a:pPr algn="ctr">
              <a:lnSpc>
                <a:spcPts val="2393"/>
              </a:lnSpc>
            </a:pPr>
          </a:p>
          <a:p>
            <a:pPr algn="ctr">
              <a:lnSpc>
                <a:spcPts val="2393"/>
              </a:lnSpc>
            </a:pPr>
            <a:r>
              <a:rPr lang="en-US" sz="1709">
                <a:solidFill>
                  <a:srgbClr val="605048"/>
                </a:solidFill>
                <a:latin typeface="Glacial Indifference"/>
                <a:ea typeface="Glacial Indifference"/>
                <a:cs typeface="Glacial Indifference"/>
                <a:sym typeface="Glacial Indifference"/>
              </a:rPr>
              <a:t>•Crear seminarios en muchas de las diócesis, lo que garantizó la formación teológica del clero.</a:t>
            </a:r>
          </a:p>
          <a:p>
            <a:pPr algn="ctr">
              <a:lnSpc>
                <a:spcPts val="2393"/>
              </a:lnSpc>
            </a:pPr>
          </a:p>
          <a:p>
            <a:pPr algn="ctr">
              <a:lnSpc>
                <a:spcPts val="2393"/>
              </a:lnSpc>
            </a:pPr>
            <a:r>
              <a:rPr lang="en-US" sz="1709">
                <a:solidFill>
                  <a:srgbClr val="605048"/>
                </a:solidFill>
                <a:latin typeface="Glacial Indifference"/>
                <a:ea typeface="Glacial Indifference"/>
                <a:cs typeface="Glacial Indifference"/>
                <a:sym typeface="Glacial Indifference"/>
              </a:rPr>
              <a:t>El Concilio de Trento no estuvo de acuerdo con ninguna de las reformas de Lutero, Calvino u otros protestantes, sobre todo la justificación por la fe, lo que acentuó la división del cristianismo, con diferentes reformistas coincidiendo en que el papado era perjudicial.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1" t="0" r="-951" b="0"/>
            </a:stretch>
          </a:blipFill>
        </p:spPr>
      </p:sp>
      <p:sp>
        <p:nvSpPr>
          <p:cNvPr name="Freeform 3" id="3"/>
          <p:cNvSpPr/>
          <p:nvPr/>
        </p:nvSpPr>
        <p:spPr>
          <a:xfrm flipH="false" flipV="false" rot="0">
            <a:off x="11977858" y="252635"/>
            <a:ext cx="5983218" cy="6163055"/>
          </a:xfrm>
          <a:custGeom>
            <a:avLst/>
            <a:gdLst/>
            <a:ahLst/>
            <a:cxnLst/>
            <a:rect r="r" b="b" t="t" l="l"/>
            <a:pathLst>
              <a:path h="6163055" w="5983218">
                <a:moveTo>
                  <a:pt x="0" y="0"/>
                </a:moveTo>
                <a:lnTo>
                  <a:pt x="5983217" y="0"/>
                </a:lnTo>
                <a:lnTo>
                  <a:pt x="5983217" y="6163055"/>
                </a:lnTo>
                <a:lnTo>
                  <a:pt x="0" y="6163055"/>
                </a:lnTo>
                <a:lnTo>
                  <a:pt x="0" y="0"/>
                </a:lnTo>
                <a:close/>
              </a:path>
            </a:pathLst>
          </a:custGeom>
          <a:blipFill>
            <a:blip r:embed="rId3"/>
            <a:stretch>
              <a:fillRect l="-90538" t="-63243" r="0" b="0"/>
            </a:stretch>
          </a:blipFill>
        </p:spPr>
      </p:sp>
      <p:sp>
        <p:nvSpPr>
          <p:cNvPr name="TextBox 4" id="4"/>
          <p:cNvSpPr txBox="true"/>
          <p:nvPr/>
        </p:nvSpPr>
        <p:spPr>
          <a:xfrm rot="0">
            <a:off x="12659127" y="608330"/>
            <a:ext cx="4620678" cy="755015"/>
          </a:xfrm>
          <a:prstGeom prst="rect">
            <a:avLst/>
          </a:prstGeom>
        </p:spPr>
        <p:txBody>
          <a:bodyPr anchor="t" rtlCol="false" tIns="0" lIns="0" bIns="0" rIns="0">
            <a:spAutoFit/>
          </a:bodyPr>
          <a:lstStyle/>
          <a:p>
            <a:pPr algn="ctr">
              <a:lnSpc>
                <a:spcPts val="6160"/>
              </a:lnSpc>
              <a:spcBef>
                <a:spcPct val="0"/>
              </a:spcBef>
            </a:pPr>
            <a:r>
              <a:rPr lang="en-US" sz="4400" spc="220">
                <a:solidFill>
                  <a:srgbClr val="605048"/>
                </a:solidFill>
                <a:latin typeface="Carelia"/>
                <a:ea typeface="Carelia"/>
                <a:cs typeface="Carelia"/>
                <a:sym typeface="Carelia"/>
              </a:rPr>
              <a:t>Conclusión </a:t>
            </a:r>
          </a:p>
        </p:txBody>
      </p:sp>
      <p:sp>
        <p:nvSpPr>
          <p:cNvPr name="TextBox 5" id="5"/>
          <p:cNvSpPr txBox="true"/>
          <p:nvPr/>
        </p:nvSpPr>
        <p:spPr>
          <a:xfrm rot="0">
            <a:off x="12880146" y="1524411"/>
            <a:ext cx="4178642" cy="3530600"/>
          </a:xfrm>
          <a:prstGeom prst="rect">
            <a:avLst/>
          </a:prstGeom>
        </p:spPr>
        <p:txBody>
          <a:bodyPr anchor="t" rtlCol="false" tIns="0" lIns="0" bIns="0" rIns="0">
            <a:spAutoFit/>
          </a:bodyPr>
          <a:lstStyle/>
          <a:p>
            <a:pPr algn="ctr">
              <a:lnSpc>
                <a:spcPts val="2800"/>
              </a:lnSpc>
            </a:pPr>
            <a:r>
              <a:rPr lang="en-US" sz="2000">
                <a:solidFill>
                  <a:srgbClr val="605048"/>
                </a:solidFill>
                <a:latin typeface="Glacial Indifference"/>
                <a:ea typeface="Glacial Indifference"/>
                <a:cs typeface="Glacial Indifference"/>
                <a:sym typeface="Glacial Indifference"/>
              </a:rPr>
              <a:t>La Reforma Protestante revoluciona la sociedad en todos los campos, debido a que el pensamiento que ella predica es aceptado en gran parte por la población, rompió el yugo de la Iglesia medieval, permitió el desarrollo de interpretaciones personales del mensaje cristiano y condujo al desarrollo de las naciones-estado modernas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DAGDVFnltdQ</dc:identifier>
  <dcterms:modified xsi:type="dcterms:W3CDTF">2011-08-01T06:04:30Z</dcterms:modified>
  <cp:revision>1</cp:revision>
  <dc:title>Martin Lutero y la reforma protestante </dc:title>
</cp:coreProperties>
</file>